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34" r:id="rId52"/>
    <p:sldId id="33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31"/>
    <p:restoredTop sz="96966"/>
  </p:normalViewPr>
  <p:slideViewPr>
    <p:cSldViewPr snapToGrid="0" snapToObjects="1">
      <p:cViewPr varScale="1">
        <p:scale>
          <a:sx n="157" d="100"/>
          <a:sy n="157" d="100"/>
        </p:scale>
        <p:origin x="121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79767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88933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4257200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hung01/data-science-capstone/blob/main/notebooks_and_data/Week_1_lab_3_jupyter-spacex-Data%20wrangling.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hung01/data-science-capstone/blob/main/notebooks_and_data/Week_2_lab_2_jupyter-labs-eda-dataviz.ipynb.jupyterlite.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hung01/data-science-capstone/blob/main/notebooks_and_data/Week_2_lab_1_jupyter-labs-eda-sql-coursera_sqllite.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hung01/data-science-capstone/blob/main/notebooks_and_data/Week_3_lab_1_lab_jupyter_launch_site_location.jupyterlite.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hung01/data-science-capstone/blob/main/notebooks_and_data/Week_3_lab_2_spacex_dash_app.final.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hung01/data-science-capstone/blob/main/notebooks_and_data/Week_4_lab_1_SpaceX_Machine_Learning_Prediction_Part_5.jupyterlite.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hung01/data-science-capstone/blob/main/notebooks_and_data/Week_1_lab_1_jupyter-labs-spacex-data-collection-api.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hung01/data-science-capstone/blob/main/notebooks_and_data/Week_1_lab_2_jupyter-labs-webscraping.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Han Hung</a:t>
            </a:r>
          </a:p>
          <a:p>
            <a:r>
              <a:rPr lang="en-US" dirty="0">
                <a:solidFill>
                  <a:schemeClr val="bg2"/>
                </a:solidFill>
                <a:latin typeface="Abadi" panose="020B0604020104020204" pitchFamily="34" charset="0"/>
                <a:ea typeface="SF Pro" pitchFamily="2" charset="0"/>
                <a:cs typeface="SF Pro" pitchFamily="2" charset="0"/>
              </a:rPr>
              <a:t>25 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27554"/>
            <a:ext cx="5390119" cy="4591795"/>
          </a:xfrm>
          <a:prstGeom prst="rect">
            <a:avLst/>
          </a:prstGeom>
        </p:spPr>
        <p:txBody>
          <a:bodyPr/>
          <a:lstStyle/>
          <a:p>
            <a:r>
              <a:rPr lang="en-US" sz="1600" dirty="0">
                <a:solidFill>
                  <a:schemeClr val="accent3">
                    <a:lumMod val="25000"/>
                  </a:schemeClr>
                </a:solidFill>
              </a:rPr>
              <a:t>Data wrangling is about transforming the raw data into more readily usable formats.  For example, converting a date and time string into an actual date and time data type, removing unnecessary columns, identifying null values and either removing them or transmuting them into something useful, converting categorical data into numerical ones, or creating new columns based on existing columns.</a:t>
            </a:r>
          </a:p>
          <a:p>
            <a:r>
              <a:rPr lang="en-US" sz="1600" dirty="0">
                <a:solidFill>
                  <a:schemeClr val="accent3">
                    <a:lumMod val="25000"/>
                  </a:schemeClr>
                </a:solidFill>
              </a:rPr>
              <a:t>What was done:</a:t>
            </a:r>
          </a:p>
          <a:p>
            <a:pPr lvl="1"/>
            <a:r>
              <a:rPr lang="en-US" sz="1600" dirty="0">
                <a:solidFill>
                  <a:schemeClr val="accent3">
                    <a:lumMod val="25000"/>
                  </a:schemeClr>
                </a:solidFill>
              </a:rPr>
              <a:t>Replaced null values for payload with the average, known payloads.</a:t>
            </a:r>
          </a:p>
          <a:p>
            <a:pPr lvl="1"/>
            <a:r>
              <a:rPr lang="en-US" sz="1600" dirty="0">
                <a:solidFill>
                  <a:schemeClr val="accent3">
                    <a:lumMod val="25000"/>
                  </a:schemeClr>
                </a:solidFill>
              </a:rPr>
              <a:t>Create a new ‘Class’ column based on the landing outcome. </a:t>
            </a:r>
          </a:p>
          <a:p>
            <a:pPr lvl="2"/>
            <a:r>
              <a:rPr lang="en-US" sz="1200" dirty="0">
                <a:solidFill>
                  <a:schemeClr val="accent3">
                    <a:lumMod val="25000"/>
                  </a:schemeClr>
                </a:solidFill>
              </a:rPr>
              <a:t>0 represents a failed landing.  </a:t>
            </a:r>
          </a:p>
          <a:p>
            <a:pPr lvl="2"/>
            <a:r>
              <a:rPr lang="en-US" sz="1200" dirty="0">
                <a:solidFill>
                  <a:schemeClr val="accent3">
                    <a:lumMod val="25000"/>
                  </a:schemeClr>
                </a:solidFill>
              </a:rPr>
              <a:t>1 represents a successful landing.</a:t>
            </a:r>
          </a:p>
          <a:p>
            <a:r>
              <a:rPr lang="en-US" sz="1600" dirty="0">
                <a:solidFill>
                  <a:schemeClr val="accent3">
                    <a:lumMod val="25000"/>
                  </a:schemeClr>
                </a:solidFill>
              </a:rPr>
              <a:t>Once completed, the data frame was saved to a CSV file.</a:t>
            </a:r>
          </a:p>
          <a:p>
            <a:pPr>
              <a:lnSpc>
                <a:spcPct val="100000"/>
              </a:lnSpc>
              <a:spcBef>
                <a:spcPts val="1400"/>
              </a:spcBef>
            </a:pPr>
            <a:r>
              <a:rPr lang="en-US" sz="1600" dirty="0">
                <a:solidFill>
                  <a:schemeClr val="accent3">
                    <a:lumMod val="25000"/>
                  </a:schemeClr>
                </a:solidFill>
              </a:rPr>
              <a:t>The GitHub repository can be found </a:t>
            </a:r>
            <a:r>
              <a:rPr lang="en-US" sz="1600" dirty="0">
                <a:solidFill>
                  <a:schemeClr val="accent3">
                    <a:lumMod val="25000"/>
                  </a:schemeClr>
                </a:solidFill>
                <a:hlinkClick r:id="rId3"/>
              </a:rPr>
              <a:t>here</a:t>
            </a:r>
            <a:r>
              <a:rPr lang="en-US" sz="1600" dirty="0">
                <a:solidFill>
                  <a:schemeClr val="accent3">
                    <a:lumMod val="25000"/>
                  </a:schemeClr>
                </a:solidFill>
              </a:rPr>
              <a: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D113956E-7D32-41BB-614E-4562AB35ADFD}"/>
              </a:ext>
            </a:extLst>
          </p:cNvPr>
          <p:cNvSpPr txBox="1"/>
          <p:nvPr/>
        </p:nvSpPr>
        <p:spPr>
          <a:xfrm>
            <a:off x="770011" y="6427211"/>
            <a:ext cx="9402702" cy="276999"/>
          </a:xfrm>
          <a:prstGeom prst="rect">
            <a:avLst/>
          </a:prstGeom>
          <a:noFill/>
        </p:spPr>
        <p:txBody>
          <a:bodyPr wrap="none" rtlCol="0">
            <a:spAutoFit/>
          </a:bodyPr>
          <a:lstStyle/>
          <a:p>
            <a:r>
              <a:rPr lang="en-US" sz="1200" dirty="0"/>
              <a:t>https://</a:t>
            </a:r>
            <a:r>
              <a:rPr lang="en-US" sz="1200" dirty="0" err="1"/>
              <a:t>github.com</a:t>
            </a:r>
            <a:r>
              <a:rPr lang="en-US" sz="1200" dirty="0"/>
              <a:t>/hhung01/data-science-capstone/blob/main/</a:t>
            </a:r>
            <a:r>
              <a:rPr lang="en-US" sz="1200" dirty="0" err="1"/>
              <a:t>notebooks_and_data</a:t>
            </a:r>
            <a:r>
              <a:rPr lang="en-US" sz="1200" dirty="0"/>
              <a:t>/Week_1_lab_3_jupyter-spacex-Data%20wrangling.final.ipynb</a:t>
            </a:r>
          </a:p>
        </p:txBody>
      </p:sp>
      <p:sp>
        <p:nvSpPr>
          <p:cNvPr id="6" name="Content Placeholder 4">
            <a:extLst>
              <a:ext uri="{FF2B5EF4-FFF2-40B4-BE49-F238E27FC236}">
                <a16:creationId xmlns:a16="http://schemas.microsoft.com/office/drawing/2014/main" id="{FCB21CCC-E0E0-60E9-DDA0-1FDB33265331}"/>
              </a:ext>
            </a:extLst>
          </p:cNvPr>
          <p:cNvSpPr txBox="1">
            <a:spLocks/>
          </p:cNvSpPr>
          <p:nvPr/>
        </p:nvSpPr>
        <p:spPr>
          <a:xfrm>
            <a:off x="6287512" y="1727554"/>
            <a:ext cx="5083750" cy="432364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7" name="Rectangle 6">
            <a:extLst>
              <a:ext uri="{FF2B5EF4-FFF2-40B4-BE49-F238E27FC236}">
                <a16:creationId xmlns:a16="http://schemas.microsoft.com/office/drawing/2014/main" id="{91987995-9065-F915-1A2C-C186CDCA9F6A}"/>
              </a:ext>
            </a:extLst>
          </p:cNvPr>
          <p:cNvSpPr/>
          <p:nvPr/>
        </p:nvSpPr>
        <p:spPr>
          <a:xfrm>
            <a:off x="6675930" y="1958276"/>
            <a:ext cx="4410158"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Load CSV file created by previous notebook</a:t>
            </a:r>
          </a:p>
        </p:txBody>
      </p:sp>
      <p:sp>
        <p:nvSpPr>
          <p:cNvPr id="9" name="Rectangle 8">
            <a:extLst>
              <a:ext uri="{FF2B5EF4-FFF2-40B4-BE49-F238E27FC236}">
                <a16:creationId xmlns:a16="http://schemas.microsoft.com/office/drawing/2014/main" id="{5FE1559F-67E9-B853-4A83-1C994ED8FF02}"/>
              </a:ext>
            </a:extLst>
          </p:cNvPr>
          <p:cNvSpPr/>
          <p:nvPr/>
        </p:nvSpPr>
        <p:spPr>
          <a:xfrm>
            <a:off x="6675929" y="2642151"/>
            <a:ext cx="4410158"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Validate the data</a:t>
            </a:r>
          </a:p>
        </p:txBody>
      </p:sp>
      <p:sp>
        <p:nvSpPr>
          <p:cNvPr id="10" name="Rectangle 9">
            <a:extLst>
              <a:ext uri="{FF2B5EF4-FFF2-40B4-BE49-F238E27FC236}">
                <a16:creationId xmlns:a16="http://schemas.microsoft.com/office/drawing/2014/main" id="{C16FED48-B469-5343-1F7C-49DFBA54B32B}"/>
              </a:ext>
            </a:extLst>
          </p:cNvPr>
          <p:cNvSpPr/>
          <p:nvPr/>
        </p:nvSpPr>
        <p:spPr>
          <a:xfrm>
            <a:off x="6675929" y="3328719"/>
            <a:ext cx="4410158"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Determine landing types that failed</a:t>
            </a:r>
          </a:p>
        </p:txBody>
      </p:sp>
      <p:sp>
        <p:nvSpPr>
          <p:cNvPr id="11" name="Rectangle 10">
            <a:extLst>
              <a:ext uri="{FF2B5EF4-FFF2-40B4-BE49-F238E27FC236}">
                <a16:creationId xmlns:a16="http://schemas.microsoft.com/office/drawing/2014/main" id="{002B7C51-8439-7AA7-A137-C6849ABF0719}"/>
              </a:ext>
            </a:extLst>
          </p:cNvPr>
          <p:cNvSpPr/>
          <p:nvPr/>
        </p:nvSpPr>
        <p:spPr>
          <a:xfrm>
            <a:off x="6675929" y="4014242"/>
            <a:ext cx="4410158" cy="7924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new column to identify success/failed landings</a:t>
            </a:r>
          </a:p>
        </p:txBody>
      </p:sp>
      <p:sp>
        <p:nvSpPr>
          <p:cNvPr id="13" name="Rectangle 12">
            <a:extLst>
              <a:ext uri="{FF2B5EF4-FFF2-40B4-BE49-F238E27FC236}">
                <a16:creationId xmlns:a16="http://schemas.microsoft.com/office/drawing/2014/main" id="{2A882DDF-F76E-6FBA-FA04-E7ED80B7E2F8}"/>
              </a:ext>
            </a:extLst>
          </p:cNvPr>
          <p:cNvSpPr/>
          <p:nvPr/>
        </p:nvSpPr>
        <p:spPr>
          <a:xfrm>
            <a:off x="6666306" y="5042302"/>
            <a:ext cx="4410158"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saved to a CSV file</a:t>
            </a:r>
          </a:p>
        </p:txBody>
      </p:sp>
      <p:cxnSp>
        <p:nvCxnSpPr>
          <p:cNvPr id="14" name="Straight Arrow Connector 13">
            <a:extLst>
              <a:ext uri="{FF2B5EF4-FFF2-40B4-BE49-F238E27FC236}">
                <a16:creationId xmlns:a16="http://schemas.microsoft.com/office/drawing/2014/main" id="{D369C385-1B85-9D37-FAF2-A7DD05DA018F}"/>
              </a:ext>
            </a:extLst>
          </p:cNvPr>
          <p:cNvCxnSpPr>
            <a:stCxn id="7" idx="2"/>
            <a:endCxn id="9" idx="0"/>
          </p:cNvCxnSpPr>
          <p:nvPr/>
        </p:nvCxnSpPr>
        <p:spPr>
          <a:xfrm flipH="1">
            <a:off x="8881008" y="2411429"/>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84D87228-0667-C39E-1160-A4B4C05E5D8E}"/>
              </a:ext>
            </a:extLst>
          </p:cNvPr>
          <p:cNvCxnSpPr>
            <a:cxnSpLocks/>
          </p:cNvCxnSpPr>
          <p:nvPr/>
        </p:nvCxnSpPr>
        <p:spPr>
          <a:xfrm flipH="1">
            <a:off x="8650384" y="3087743"/>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57794605-97CD-7765-91A5-431DFE68C300}"/>
              </a:ext>
            </a:extLst>
          </p:cNvPr>
          <p:cNvCxnSpPr>
            <a:cxnSpLocks/>
          </p:cNvCxnSpPr>
          <p:nvPr/>
        </p:nvCxnSpPr>
        <p:spPr>
          <a:xfrm flipH="1">
            <a:off x="8650384" y="3764057"/>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148FC7D4-C807-B7AE-3D6F-79EF9758210C}"/>
              </a:ext>
            </a:extLst>
          </p:cNvPr>
          <p:cNvCxnSpPr>
            <a:cxnSpLocks/>
            <a:stCxn id="11" idx="2"/>
            <a:endCxn id="13" idx="0"/>
          </p:cNvCxnSpPr>
          <p:nvPr/>
        </p:nvCxnSpPr>
        <p:spPr>
          <a:xfrm flipH="1">
            <a:off x="8871385" y="4806669"/>
            <a:ext cx="9623" cy="2356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5175"/>
            <a:ext cx="10515600" cy="1152244"/>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Visualizing data is one of the most useful methods to understanding the data.  It makes it easier to find patterns, trends, and insights from the data.</a:t>
            </a:r>
          </a:p>
          <a:p>
            <a:pPr>
              <a:lnSpc>
                <a:spcPct val="100000"/>
              </a:lnSpc>
              <a:spcBef>
                <a:spcPts val="1400"/>
              </a:spcBef>
            </a:pPr>
            <a:r>
              <a:rPr lang="en-US" sz="1600" dirty="0">
                <a:solidFill>
                  <a:schemeClr val="accent3">
                    <a:lumMod val="25000"/>
                  </a:schemeClr>
                </a:solidFill>
                <a:latin typeface="Abadi"/>
              </a:rPr>
              <a:t>The following table shows the charts and plots that were created.</a:t>
            </a:r>
            <a:endParaRPr lang="en-US" sz="2000" dirty="0">
              <a:solidFill>
                <a:schemeClr val="accent3">
                  <a:lumMod val="25000"/>
                </a:schemeClr>
              </a:solidFill>
              <a:latin typeface="Abadi" panose="020B0604020104020204" pitchFamily="34" charset="0"/>
            </a:endParaRPr>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FEEC952D-3008-0262-8A21-251727D20B85}"/>
              </a:ext>
            </a:extLst>
          </p:cNvPr>
          <p:cNvSpPr txBox="1"/>
          <p:nvPr/>
        </p:nvSpPr>
        <p:spPr>
          <a:xfrm>
            <a:off x="770010" y="6442865"/>
            <a:ext cx="9846222" cy="276999"/>
          </a:xfrm>
          <a:prstGeom prst="rect">
            <a:avLst/>
          </a:prstGeom>
          <a:noFill/>
        </p:spPr>
        <p:txBody>
          <a:bodyPr wrap="none" rtlCol="0">
            <a:spAutoFit/>
          </a:bodyPr>
          <a:lstStyle/>
          <a:p>
            <a:r>
              <a:rPr lang="en-US" sz="1200" dirty="0"/>
              <a:t>https://</a:t>
            </a:r>
            <a:r>
              <a:rPr lang="en-US" sz="1200" dirty="0" err="1"/>
              <a:t>github.com</a:t>
            </a:r>
            <a:r>
              <a:rPr lang="en-US" sz="1200" dirty="0"/>
              <a:t>/hhung01/data-science-capstone/blob/main/</a:t>
            </a:r>
            <a:r>
              <a:rPr lang="en-US" sz="1200" dirty="0" err="1"/>
              <a:t>notebooks_and_data</a:t>
            </a:r>
            <a:r>
              <a:rPr lang="en-US" sz="1200" dirty="0"/>
              <a:t>/Week_2_lab_2_jupyter-labs-eda-dataviz.ipynb.jupyterlite.final.ipynb</a:t>
            </a:r>
          </a:p>
        </p:txBody>
      </p:sp>
      <p:graphicFrame>
        <p:nvGraphicFramePr>
          <p:cNvPr id="9" name="Table 8">
            <a:extLst>
              <a:ext uri="{FF2B5EF4-FFF2-40B4-BE49-F238E27FC236}">
                <a16:creationId xmlns:a16="http://schemas.microsoft.com/office/drawing/2014/main" id="{5417D6E9-5211-4CB5-2326-7CCA7C4FD2AE}"/>
              </a:ext>
            </a:extLst>
          </p:cNvPr>
          <p:cNvGraphicFramePr>
            <a:graphicFrameLocks noGrp="1"/>
          </p:cNvGraphicFramePr>
          <p:nvPr>
            <p:extLst>
              <p:ext uri="{D42A27DB-BD31-4B8C-83A1-F6EECF244321}">
                <p14:modId xmlns:p14="http://schemas.microsoft.com/office/powerpoint/2010/main" val="3116288293"/>
              </p:ext>
            </p:extLst>
          </p:nvPr>
        </p:nvGraphicFramePr>
        <p:xfrm>
          <a:off x="1124792" y="2450055"/>
          <a:ext cx="10244517" cy="3312896"/>
        </p:xfrm>
        <a:graphic>
          <a:graphicData uri="http://schemas.openxmlformats.org/drawingml/2006/table">
            <a:tbl>
              <a:tblPr firstRow="1" bandRow="1">
                <a:tableStyleId>{5C22544A-7EE6-4342-B048-85BDC9FD1C3A}</a:tableStyleId>
              </a:tblPr>
              <a:tblGrid>
                <a:gridCol w="2540900">
                  <a:extLst>
                    <a:ext uri="{9D8B030D-6E8A-4147-A177-3AD203B41FA5}">
                      <a16:colId xmlns:a16="http://schemas.microsoft.com/office/drawing/2014/main" val="3099891842"/>
                    </a:ext>
                  </a:extLst>
                </a:gridCol>
                <a:gridCol w="1594131">
                  <a:extLst>
                    <a:ext uri="{9D8B030D-6E8A-4147-A177-3AD203B41FA5}">
                      <a16:colId xmlns:a16="http://schemas.microsoft.com/office/drawing/2014/main" val="1642445279"/>
                    </a:ext>
                  </a:extLst>
                </a:gridCol>
                <a:gridCol w="6109486">
                  <a:extLst>
                    <a:ext uri="{9D8B030D-6E8A-4147-A177-3AD203B41FA5}">
                      <a16:colId xmlns:a16="http://schemas.microsoft.com/office/drawing/2014/main" val="3315210282"/>
                    </a:ext>
                  </a:extLst>
                </a:gridCol>
              </a:tblGrid>
              <a:tr h="335290">
                <a:tc>
                  <a:txBody>
                    <a:bodyPr/>
                    <a:lstStyle/>
                    <a:p>
                      <a:r>
                        <a:rPr lang="en-US" sz="1400" dirty="0"/>
                        <a:t>Data Displayed</a:t>
                      </a:r>
                    </a:p>
                  </a:txBody>
                  <a:tcPr/>
                </a:tc>
                <a:tc>
                  <a:txBody>
                    <a:bodyPr/>
                    <a:lstStyle/>
                    <a:p>
                      <a:pPr algn="ctr"/>
                      <a:r>
                        <a:rPr lang="en-US" sz="1400" dirty="0"/>
                        <a:t>Chart or Plot Type</a:t>
                      </a:r>
                    </a:p>
                  </a:txBody>
                  <a:tcPr/>
                </a:tc>
                <a:tc>
                  <a:txBody>
                    <a:bodyPr/>
                    <a:lstStyle/>
                    <a:p>
                      <a:r>
                        <a:rPr lang="en-US" sz="1400" dirty="0"/>
                        <a:t>Purpose</a:t>
                      </a:r>
                    </a:p>
                  </a:txBody>
                  <a:tcPr/>
                </a:tc>
                <a:extLst>
                  <a:ext uri="{0D108BD9-81ED-4DB2-BD59-A6C34878D82A}">
                    <a16:rowId xmlns:a16="http://schemas.microsoft.com/office/drawing/2014/main" val="542577303"/>
                  </a:ext>
                </a:extLst>
              </a:tr>
              <a:tr h="335290">
                <a:tc>
                  <a:txBody>
                    <a:bodyPr/>
                    <a:lstStyle/>
                    <a:p>
                      <a:r>
                        <a:rPr lang="en-US" sz="1400" dirty="0"/>
                        <a:t>Flight Number vs. Payload Mass</a:t>
                      </a:r>
                    </a:p>
                  </a:txBody>
                  <a:tcPr/>
                </a:tc>
                <a:tc>
                  <a:txBody>
                    <a:bodyPr/>
                    <a:lstStyle/>
                    <a:p>
                      <a:pPr algn="ctr"/>
                      <a:r>
                        <a:rPr lang="en-US" sz="1400" dirty="0"/>
                        <a:t>Scatter Plot</a:t>
                      </a:r>
                    </a:p>
                  </a:txBody>
                  <a:tcPr/>
                </a:tc>
                <a:tc>
                  <a:txBody>
                    <a:bodyPr/>
                    <a:lstStyle/>
                    <a:p>
                      <a:r>
                        <a:rPr lang="en-US" sz="1400" dirty="0"/>
                        <a:t>Payload mass increased over time</a:t>
                      </a:r>
                    </a:p>
                  </a:txBody>
                  <a:tcPr/>
                </a:tc>
                <a:extLst>
                  <a:ext uri="{0D108BD9-81ED-4DB2-BD59-A6C34878D82A}">
                    <a16:rowId xmlns:a16="http://schemas.microsoft.com/office/drawing/2014/main" val="2365692410"/>
                  </a:ext>
                </a:extLst>
              </a:tr>
              <a:tr h="586758">
                <a:tc>
                  <a:txBody>
                    <a:bodyPr/>
                    <a:lstStyle/>
                    <a:p>
                      <a:r>
                        <a:rPr lang="en-US" sz="1400" dirty="0"/>
                        <a:t>Flight Number vs. Launch site</a:t>
                      </a:r>
                    </a:p>
                  </a:txBody>
                  <a:tcPr/>
                </a:tc>
                <a:tc>
                  <a:txBody>
                    <a:bodyPr/>
                    <a:lstStyle/>
                    <a:p>
                      <a:pPr algn="ctr"/>
                      <a:r>
                        <a:rPr lang="en-US" sz="1400" dirty="0"/>
                        <a:t>Scatter Plot</a:t>
                      </a:r>
                    </a:p>
                  </a:txBody>
                  <a:tcPr/>
                </a:tc>
                <a:tc>
                  <a:txBody>
                    <a:bodyPr/>
                    <a:lstStyle/>
                    <a:p>
                      <a:r>
                        <a:rPr lang="en-US" sz="1400" dirty="0"/>
                        <a:t>SpaceX launches from 4 different locations.  This shows which launch site was used the most as well as which flights were successful or not.</a:t>
                      </a:r>
                    </a:p>
                  </a:txBody>
                  <a:tcPr/>
                </a:tc>
                <a:extLst>
                  <a:ext uri="{0D108BD9-81ED-4DB2-BD59-A6C34878D82A}">
                    <a16:rowId xmlns:a16="http://schemas.microsoft.com/office/drawing/2014/main" val="3449698531"/>
                  </a:ext>
                </a:extLst>
              </a:tr>
              <a:tr h="342593">
                <a:tc>
                  <a:txBody>
                    <a:bodyPr/>
                    <a:lstStyle/>
                    <a:p>
                      <a:r>
                        <a:rPr lang="en-US" sz="1400" dirty="0"/>
                        <a:t>Payload Mass vs. Launch Site</a:t>
                      </a:r>
                    </a:p>
                  </a:txBody>
                  <a:tcPr/>
                </a:tc>
                <a:tc>
                  <a:txBody>
                    <a:bodyPr/>
                    <a:lstStyle/>
                    <a:p>
                      <a:pPr algn="ctr"/>
                      <a:r>
                        <a:rPr lang="en-US" sz="1400" dirty="0"/>
                        <a:t>Scatter Plot</a:t>
                      </a:r>
                    </a:p>
                  </a:txBody>
                  <a:tcPr/>
                </a:tc>
                <a:tc>
                  <a:txBody>
                    <a:bodyPr/>
                    <a:lstStyle/>
                    <a:p>
                      <a:r>
                        <a:rPr lang="en-US" sz="1400" dirty="0"/>
                        <a:t>Shows which launch sites carried how much payload. </a:t>
                      </a:r>
                    </a:p>
                  </a:txBody>
                  <a:tcPr/>
                </a:tc>
                <a:extLst>
                  <a:ext uri="{0D108BD9-81ED-4DB2-BD59-A6C34878D82A}">
                    <a16:rowId xmlns:a16="http://schemas.microsoft.com/office/drawing/2014/main" val="1230573609"/>
                  </a:ext>
                </a:extLst>
              </a:tr>
              <a:tr h="342593">
                <a:tc>
                  <a:txBody>
                    <a:bodyPr/>
                    <a:lstStyle/>
                    <a:p>
                      <a:r>
                        <a:rPr lang="en-US" sz="1400" dirty="0"/>
                        <a:t>Class vs. Orbit Type</a:t>
                      </a:r>
                    </a:p>
                  </a:txBody>
                  <a:tcPr/>
                </a:tc>
                <a:tc>
                  <a:txBody>
                    <a:bodyPr/>
                    <a:lstStyle/>
                    <a:p>
                      <a:pPr algn="ctr"/>
                      <a:r>
                        <a:rPr lang="en-US" sz="1400" dirty="0"/>
                        <a:t>Cat Plot</a:t>
                      </a:r>
                    </a:p>
                  </a:txBody>
                  <a:tcPr/>
                </a:tc>
                <a:tc>
                  <a:txBody>
                    <a:bodyPr/>
                    <a:lstStyle/>
                    <a:p>
                      <a:r>
                        <a:rPr lang="en-US" sz="1400" dirty="0"/>
                        <a:t>Shows success/failure by orbit type.</a:t>
                      </a:r>
                    </a:p>
                  </a:txBody>
                  <a:tcPr/>
                </a:tc>
                <a:extLst>
                  <a:ext uri="{0D108BD9-81ED-4DB2-BD59-A6C34878D82A}">
                    <a16:rowId xmlns:a16="http://schemas.microsoft.com/office/drawing/2014/main" val="803561296"/>
                  </a:ext>
                </a:extLst>
              </a:tr>
              <a:tr h="342593">
                <a:tc>
                  <a:txBody>
                    <a:bodyPr/>
                    <a:lstStyle/>
                    <a:p>
                      <a:r>
                        <a:rPr lang="en-US" sz="1400" dirty="0"/>
                        <a:t>Success Rate vs. Orbit Type</a:t>
                      </a:r>
                    </a:p>
                  </a:txBody>
                  <a:tcPr/>
                </a:tc>
                <a:tc>
                  <a:txBody>
                    <a:bodyPr/>
                    <a:lstStyle/>
                    <a:p>
                      <a:pPr algn="ctr"/>
                      <a:r>
                        <a:rPr lang="en-US" sz="1400" dirty="0"/>
                        <a:t>Bar plot</a:t>
                      </a:r>
                    </a:p>
                  </a:txBody>
                  <a:tcPr/>
                </a:tc>
                <a:tc>
                  <a:txBody>
                    <a:bodyPr/>
                    <a:lstStyle/>
                    <a:p>
                      <a:r>
                        <a:rPr lang="en-US" sz="1400" dirty="0"/>
                        <a:t>Shows which orbit type had the most successful mission outcomes.</a:t>
                      </a:r>
                    </a:p>
                  </a:txBody>
                  <a:tcPr/>
                </a:tc>
                <a:extLst>
                  <a:ext uri="{0D108BD9-81ED-4DB2-BD59-A6C34878D82A}">
                    <a16:rowId xmlns:a16="http://schemas.microsoft.com/office/drawing/2014/main" val="1508654283"/>
                  </a:ext>
                </a:extLst>
              </a:tr>
              <a:tr h="342593">
                <a:tc>
                  <a:txBody>
                    <a:bodyPr/>
                    <a:lstStyle/>
                    <a:p>
                      <a:r>
                        <a:rPr lang="en-US" sz="1400" dirty="0"/>
                        <a:t>Flight Number vs. Orbit Type</a:t>
                      </a:r>
                    </a:p>
                  </a:txBody>
                  <a:tcPr/>
                </a:tc>
                <a:tc>
                  <a:txBody>
                    <a:bodyPr/>
                    <a:lstStyle/>
                    <a:p>
                      <a:pPr algn="ctr"/>
                      <a:r>
                        <a:rPr lang="en-US" sz="1400" dirty="0"/>
                        <a:t>Scatter Plot</a:t>
                      </a:r>
                    </a:p>
                  </a:txBody>
                  <a:tcPr/>
                </a:tc>
                <a:tc>
                  <a:txBody>
                    <a:bodyPr/>
                    <a:lstStyle/>
                    <a:p>
                      <a:r>
                        <a:rPr lang="en-US" sz="1400" dirty="0"/>
                        <a:t>Shows which orbit type originated from which flight.</a:t>
                      </a:r>
                    </a:p>
                  </a:txBody>
                  <a:tcPr/>
                </a:tc>
                <a:extLst>
                  <a:ext uri="{0D108BD9-81ED-4DB2-BD59-A6C34878D82A}">
                    <a16:rowId xmlns:a16="http://schemas.microsoft.com/office/drawing/2014/main" val="305807186"/>
                  </a:ext>
                </a:extLst>
              </a:tr>
              <a:tr h="342593">
                <a:tc>
                  <a:txBody>
                    <a:bodyPr/>
                    <a:lstStyle/>
                    <a:p>
                      <a:r>
                        <a:rPr lang="en-US" sz="1400" dirty="0"/>
                        <a:t>Payload mass vs. Orbit Type</a:t>
                      </a:r>
                    </a:p>
                  </a:txBody>
                  <a:tcPr/>
                </a:tc>
                <a:tc>
                  <a:txBody>
                    <a:bodyPr/>
                    <a:lstStyle/>
                    <a:p>
                      <a:pPr algn="ctr"/>
                      <a:r>
                        <a:rPr lang="en-US" sz="1400" dirty="0"/>
                        <a:t>Scatter Plot</a:t>
                      </a:r>
                    </a:p>
                  </a:txBody>
                  <a:tcPr/>
                </a:tc>
                <a:tc>
                  <a:txBody>
                    <a:bodyPr/>
                    <a:lstStyle/>
                    <a:p>
                      <a:r>
                        <a:rPr lang="en-US" sz="1400" dirty="0"/>
                        <a:t>Shows the payload mass for each orbit type.</a:t>
                      </a:r>
                    </a:p>
                  </a:txBody>
                  <a:tcPr/>
                </a:tc>
                <a:extLst>
                  <a:ext uri="{0D108BD9-81ED-4DB2-BD59-A6C34878D82A}">
                    <a16:rowId xmlns:a16="http://schemas.microsoft.com/office/drawing/2014/main" val="1474382009"/>
                  </a:ext>
                </a:extLst>
              </a:tr>
              <a:tr h="342593">
                <a:tc>
                  <a:txBody>
                    <a:bodyPr/>
                    <a:lstStyle/>
                    <a:p>
                      <a:r>
                        <a:rPr lang="en-US" sz="1400" dirty="0"/>
                        <a:t>Success rate by Year</a:t>
                      </a:r>
                    </a:p>
                  </a:txBody>
                  <a:tcPr/>
                </a:tc>
                <a:tc>
                  <a:txBody>
                    <a:bodyPr/>
                    <a:lstStyle/>
                    <a:p>
                      <a:pPr algn="ctr"/>
                      <a:r>
                        <a:rPr lang="en-US" sz="1400" dirty="0"/>
                        <a:t>Line Chart</a:t>
                      </a:r>
                    </a:p>
                  </a:txBody>
                  <a:tcPr/>
                </a:tc>
                <a:tc>
                  <a:txBody>
                    <a:bodyPr/>
                    <a:lstStyle/>
                    <a:p>
                      <a:r>
                        <a:rPr lang="en-US" sz="1400" dirty="0"/>
                        <a:t>Shows the success trend over the years.</a:t>
                      </a:r>
                    </a:p>
                  </a:txBody>
                  <a:tcPr/>
                </a:tc>
                <a:extLst>
                  <a:ext uri="{0D108BD9-81ED-4DB2-BD59-A6C34878D82A}">
                    <a16:rowId xmlns:a16="http://schemas.microsoft.com/office/drawing/2014/main" val="212667194"/>
                  </a:ext>
                </a:extLst>
              </a:tr>
            </a:tbl>
          </a:graphicData>
        </a:graphic>
      </p:graphicFrame>
      <p:sp>
        <p:nvSpPr>
          <p:cNvPr id="10" name="TextBox 9">
            <a:extLst>
              <a:ext uri="{FF2B5EF4-FFF2-40B4-BE49-F238E27FC236}">
                <a16:creationId xmlns:a16="http://schemas.microsoft.com/office/drawing/2014/main" id="{3CF5D58F-EE13-1304-0A07-20EDB5D14EAA}"/>
              </a:ext>
            </a:extLst>
          </p:cNvPr>
          <p:cNvSpPr txBox="1"/>
          <p:nvPr/>
        </p:nvSpPr>
        <p:spPr>
          <a:xfrm>
            <a:off x="770010" y="6073533"/>
            <a:ext cx="599619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3">
                    <a:lumMod val="25000"/>
                  </a:schemeClr>
                </a:solidFill>
              </a:rPr>
              <a:t>The GitHub repository can be found </a:t>
            </a:r>
            <a:r>
              <a:rPr lang="en-US" sz="1600" dirty="0">
                <a:solidFill>
                  <a:schemeClr val="accent3">
                    <a:lumMod val="25000"/>
                  </a:schemeClr>
                </a:solidFill>
                <a:hlinkClick r:id="rId3"/>
              </a:rPr>
              <a:t>here</a:t>
            </a:r>
            <a:r>
              <a:rPr lang="en-US" sz="1600" dirty="0">
                <a:solidFill>
                  <a:schemeClr val="accent3">
                    <a:lumMod val="25000"/>
                  </a:schemeClr>
                </a:solidFill>
              </a:rPr>
              <a:t>.</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SQL is a useful tool because most data in the real-world are stored in databases.</a:t>
            </a:r>
          </a:p>
          <a:p>
            <a:pPr>
              <a:lnSpc>
                <a:spcPct val="100000"/>
              </a:lnSpc>
              <a:spcBef>
                <a:spcPts val="1400"/>
              </a:spcBef>
            </a:pPr>
            <a:r>
              <a:rPr lang="en-US" sz="2000" dirty="0">
                <a:solidFill>
                  <a:schemeClr val="accent3">
                    <a:lumMod val="25000"/>
                  </a:schemeClr>
                </a:solidFill>
                <a:latin typeface="Abadi" panose="020B0604020104020204" pitchFamily="34" charset="0"/>
              </a:rPr>
              <a:t>The following SQL queries were performed:</a:t>
            </a:r>
          </a:p>
          <a:p>
            <a:pPr lvl="1">
              <a:lnSpc>
                <a:spcPct val="100000"/>
              </a:lnSpc>
              <a:spcBef>
                <a:spcPts val="200"/>
              </a:spcBef>
            </a:pPr>
            <a:r>
              <a:rPr lang="en-US" sz="1400" dirty="0">
                <a:solidFill>
                  <a:schemeClr val="accent3">
                    <a:lumMod val="25000"/>
                  </a:schemeClr>
                </a:solidFill>
                <a:latin typeface="Abadi" panose="020B0604020104020204" pitchFamily="34" charset="0"/>
              </a:rPr>
              <a:t>Display the names of the unique launch sites</a:t>
            </a:r>
          </a:p>
          <a:p>
            <a:pPr lvl="1">
              <a:lnSpc>
                <a:spcPct val="100000"/>
              </a:lnSpc>
              <a:spcBef>
                <a:spcPts val="200"/>
              </a:spcBef>
            </a:pPr>
            <a:r>
              <a:rPr lang="en-US" sz="1400" dirty="0">
                <a:solidFill>
                  <a:schemeClr val="accent3">
                    <a:lumMod val="25000"/>
                  </a:schemeClr>
                </a:solidFill>
                <a:latin typeface="Abadi" panose="020B0604020104020204" pitchFamily="34" charset="0"/>
              </a:rPr>
              <a:t>Display 5 records where the launch site begins with ‘CCA’</a:t>
            </a:r>
          </a:p>
          <a:p>
            <a:pPr lvl="1">
              <a:lnSpc>
                <a:spcPct val="100000"/>
              </a:lnSpc>
              <a:spcBef>
                <a:spcPts val="2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200"/>
              </a:spcBef>
            </a:pPr>
            <a:r>
              <a:rPr lang="en-US" sz="1400" dirty="0">
                <a:solidFill>
                  <a:schemeClr val="accent3">
                    <a:lumMod val="25000"/>
                  </a:schemeClr>
                </a:solidFill>
                <a:latin typeface="Abadi" panose="020B0604020104020204" pitchFamily="34" charset="0"/>
              </a:rPr>
              <a:t>Display the average payload mass carried by booster ‘F9 v1.1’</a:t>
            </a:r>
          </a:p>
          <a:p>
            <a:pPr lvl="1">
              <a:lnSpc>
                <a:spcPct val="100000"/>
              </a:lnSpc>
              <a:spcBef>
                <a:spcPts val="200"/>
              </a:spcBef>
            </a:pPr>
            <a:r>
              <a:rPr lang="en-US" sz="1400" dirty="0">
                <a:solidFill>
                  <a:schemeClr val="accent3">
                    <a:lumMod val="25000"/>
                  </a:schemeClr>
                </a:solidFill>
                <a:latin typeface="Abadi" panose="020B0604020104020204" pitchFamily="34" charset="0"/>
              </a:rPr>
              <a:t>List the date when the first successful landing on the ground pad was achieved</a:t>
            </a:r>
          </a:p>
          <a:p>
            <a:pPr lvl="1">
              <a:lnSpc>
                <a:spcPct val="100000"/>
              </a:lnSpc>
              <a:spcBef>
                <a:spcPts val="200"/>
              </a:spcBef>
            </a:pPr>
            <a:r>
              <a:rPr lang="en-US" sz="1400" dirty="0">
                <a:solidFill>
                  <a:schemeClr val="accent3">
                    <a:lumMod val="25000"/>
                  </a:schemeClr>
                </a:solidFill>
                <a:latin typeface="Abadi" panose="020B0604020104020204" pitchFamily="34" charset="0"/>
              </a:rPr>
              <a:t>List the names of the boosters which have success landing on drone ships and have a payload mass greater than 4,000 but less than 6,000</a:t>
            </a:r>
          </a:p>
          <a:p>
            <a:pPr lvl="1">
              <a:lnSpc>
                <a:spcPct val="100000"/>
              </a:lnSpc>
              <a:spcBef>
                <a:spcPts val="200"/>
              </a:spcBef>
            </a:pPr>
            <a:r>
              <a:rPr lang="en-US" sz="14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200"/>
              </a:spcBef>
            </a:pPr>
            <a:r>
              <a:rPr lang="en-US" sz="1400" dirty="0">
                <a:solidFill>
                  <a:schemeClr val="accent3">
                    <a:lumMod val="25000"/>
                  </a:schemeClr>
                </a:solidFill>
                <a:latin typeface="Abadi" panose="020B0604020104020204" pitchFamily="34" charset="0"/>
              </a:rPr>
              <a:t>List the names of the booster versions which have carried the maximum payload mass</a:t>
            </a:r>
          </a:p>
          <a:p>
            <a:pPr lvl="1">
              <a:lnSpc>
                <a:spcPct val="100000"/>
              </a:lnSpc>
              <a:spcBef>
                <a:spcPts val="200"/>
              </a:spcBef>
            </a:pPr>
            <a:r>
              <a:rPr lang="en-US" sz="1400" dirty="0">
                <a:solidFill>
                  <a:schemeClr val="accent3">
                    <a:lumMod val="25000"/>
                  </a:schemeClr>
                </a:solidFill>
                <a:latin typeface="Abadi" panose="020B0604020104020204" pitchFamily="34" charset="0"/>
              </a:rPr>
              <a:t>List the records which will display the month names, failure landing on drone ship, booster versions, and launch sites for the year 2015</a:t>
            </a:r>
          </a:p>
          <a:p>
            <a:pPr lvl="1">
              <a:lnSpc>
                <a:spcPct val="100000"/>
              </a:lnSpc>
              <a:spcBef>
                <a:spcPts val="200"/>
              </a:spcBef>
            </a:pPr>
            <a:r>
              <a:rPr lang="en-US" sz="1400" dirty="0">
                <a:solidFill>
                  <a:schemeClr val="accent3">
                    <a:lumMod val="25000"/>
                  </a:schemeClr>
                </a:solidFill>
                <a:latin typeface="Abadi" panose="020B0604020104020204" pitchFamily="34" charset="0"/>
              </a:rPr>
              <a:t>Rank the count of landing outcomes between 2010-06-04 and 2017-03-20 in descending order</a:t>
            </a:r>
          </a:p>
          <a:p>
            <a:pPr>
              <a:lnSpc>
                <a:spcPct val="100000"/>
              </a:lnSpc>
              <a:spcBef>
                <a:spcPts val="200"/>
              </a:spcBef>
            </a:pPr>
            <a:endParaRPr lang="en-US" sz="1800" dirty="0">
              <a:solidFill>
                <a:schemeClr val="accent3">
                  <a:lumMod val="25000"/>
                </a:schemeClr>
              </a:solidFill>
            </a:endParaRPr>
          </a:p>
          <a:p>
            <a:pPr>
              <a:lnSpc>
                <a:spcPct val="100000"/>
              </a:lnSpc>
              <a:spcBef>
                <a:spcPts val="200"/>
              </a:spcBef>
            </a:pPr>
            <a:r>
              <a:rPr lang="en-US" sz="1800" dirty="0">
                <a:solidFill>
                  <a:schemeClr val="accent3">
                    <a:lumMod val="25000"/>
                  </a:schemeClr>
                </a:solidFill>
              </a:rPr>
              <a:t>The GitHub repository can be found </a:t>
            </a:r>
            <a:r>
              <a:rPr lang="en-US" sz="1800" dirty="0">
                <a:solidFill>
                  <a:schemeClr val="accent3">
                    <a:lumMod val="25000"/>
                  </a:schemeClr>
                </a:solidFill>
                <a:hlinkClick r:id="rId3"/>
              </a:rPr>
              <a:t>here</a:t>
            </a:r>
            <a:r>
              <a:rPr lang="en-US" sz="1800" dirty="0">
                <a:solidFill>
                  <a:schemeClr val="accent3">
                    <a:lumMod val="25000"/>
                  </a:schemeClr>
                </a:solidFill>
              </a:rPr>
              <a:t>.</a:t>
            </a:r>
          </a:p>
          <a:p>
            <a:pPr>
              <a:lnSpc>
                <a:spcPct val="100000"/>
              </a:lnSpc>
              <a:spcBef>
                <a:spcPts val="2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30406FE-465E-B8F5-D179-E8A0A495D549}"/>
              </a:ext>
            </a:extLst>
          </p:cNvPr>
          <p:cNvSpPr txBox="1"/>
          <p:nvPr/>
        </p:nvSpPr>
        <p:spPr>
          <a:xfrm>
            <a:off x="770010" y="6200744"/>
            <a:ext cx="9555693" cy="276999"/>
          </a:xfrm>
          <a:prstGeom prst="rect">
            <a:avLst/>
          </a:prstGeom>
          <a:noFill/>
        </p:spPr>
        <p:txBody>
          <a:bodyPr wrap="none" rtlCol="0">
            <a:spAutoFit/>
          </a:bodyPr>
          <a:lstStyle/>
          <a:p>
            <a:r>
              <a:rPr lang="en-US" sz="1200" dirty="0"/>
              <a:t>https://</a:t>
            </a:r>
            <a:r>
              <a:rPr lang="en-US" sz="1200" dirty="0" err="1"/>
              <a:t>github.com</a:t>
            </a:r>
            <a:r>
              <a:rPr lang="en-US" sz="1200" dirty="0"/>
              <a:t>/hhung01/data-science-capstone/blob/main/</a:t>
            </a:r>
            <a:r>
              <a:rPr lang="en-US" sz="1200" dirty="0" err="1"/>
              <a:t>notebooks_and_data</a:t>
            </a:r>
            <a:r>
              <a:rPr lang="en-US" sz="1200" dirty="0"/>
              <a:t>/Week_2_lab_1_jupyter-labs-eda-sql-coursera_sqllite.final.ipynb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70454"/>
            <a:ext cx="10101027" cy="549048"/>
          </a:xfrm>
          <a:prstGeom prst="rect">
            <a:avLst/>
          </a:prstGeom>
        </p:spPr>
        <p:txBody>
          <a:bodyPr>
            <a:normAutofit fontScale="92500" lnSpcReduction="10000"/>
          </a:bodyPr>
          <a:lstStyle/>
          <a:p>
            <a:r>
              <a:rPr lang="en-US" sz="1800" dirty="0"/>
              <a:t>Folium makes it easy to create </a:t>
            </a:r>
            <a:r>
              <a:rPr lang="en-US" sz="1900" dirty="0"/>
              <a:t>interactive</a:t>
            </a:r>
            <a:r>
              <a:rPr lang="en-US" sz="1800" dirty="0"/>
              <a:t> maps in a Jupyter notebook that contain markers, lines, icons, etc. to identify points of interest.</a:t>
            </a:r>
          </a:p>
          <a:p>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27242793-B0EB-CA77-551E-A03A0BFB72CC}"/>
              </a:ext>
            </a:extLst>
          </p:cNvPr>
          <p:cNvSpPr txBox="1"/>
          <p:nvPr/>
        </p:nvSpPr>
        <p:spPr>
          <a:xfrm>
            <a:off x="838200" y="6291673"/>
            <a:ext cx="10047687" cy="276999"/>
          </a:xfrm>
          <a:prstGeom prst="rect">
            <a:avLst/>
          </a:prstGeom>
          <a:noFill/>
        </p:spPr>
        <p:txBody>
          <a:bodyPr wrap="none" rtlCol="0">
            <a:spAutoFit/>
          </a:bodyPr>
          <a:lstStyle/>
          <a:p>
            <a:r>
              <a:rPr lang="en-US" sz="1200" dirty="0"/>
              <a:t>https://</a:t>
            </a:r>
            <a:r>
              <a:rPr lang="en-US" sz="1200" dirty="0" err="1"/>
              <a:t>github.com</a:t>
            </a:r>
            <a:r>
              <a:rPr lang="en-US" sz="1200" dirty="0"/>
              <a:t>/hhung01/data-science-capstone/blob/main/</a:t>
            </a:r>
            <a:r>
              <a:rPr lang="en-US" sz="1200" dirty="0" err="1"/>
              <a:t>notebooks_and_data</a:t>
            </a:r>
            <a:r>
              <a:rPr lang="en-US" sz="1200" dirty="0"/>
              <a:t>/Week_3_lab_1_lab_jupyter_launch_site_location.jupyterlite.final.ipynb</a:t>
            </a:r>
          </a:p>
        </p:txBody>
      </p:sp>
      <p:graphicFrame>
        <p:nvGraphicFramePr>
          <p:cNvPr id="6" name="Table 5">
            <a:extLst>
              <a:ext uri="{FF2B5EF4-FFF2-40B4-BE49-F238E27FC236}">
                <a16:creationId xmlns:a16="http://schemas.microsoft.com/office/drawing/2014/main" id="{D43305FD-8C92-46F9-C16B-8C7B2BC58EEF}"/>
              </a:ext>
            </a:extLst>
          </p:cNvPr>
          <p:cNvGraphicFramePr>
            <a:graphicFrameLocks noGrp="1"/>
          </p:cNvGraphicFramePr>
          <p:nvPr>
            <p:extLst>
              <p:ext uri="{D42A27DB-BD31-4B8C-83A1-F6EECF244321}">
                <p14:modId xmlns:p14="http://schemas.microsoft.com/office/powerpoint/2010/main" val="3749103665"/>
              </p:ext>
            </p:extLst>
          </p:nvPr>
        </p:nvGraphicFramePr>
        <p:xfrm>
          <a:off x="1116395" y="2073384"/>
          <a:ext cx="9822832" cy="3230880"/>
        </p:xfrm>
        <a:graphic>
          <a:graphicData uri="http://schemas.openxmlformats.org/drawingml/2006/table">
            <a:tbl>
              <a:tblPr firstRow="1" bandRow="1">
                <a:tableStyleId>{5C22544A-7EE6-4342-B048-85BDC9FD1C3A}</a:tableStyleId>
              </a:tblPr>
              <a:tblGrid>
                <a:gridCol w="1675357">
                  <a:extLst>
                    <a:ext uri="{9D8B030D-6E8A-4147-A177-3AD203B41FA5}">
                      <a16:colId xmlns:a16="http://schemas.microsoft.com/office/drawing/2014/main" val="3536822426"/>
                    </a:ext>
                  </a:extLst>
                </a:gridCol>
                <a:gridCol w="8147475">
                  <a:extLst>
                    <a:ext uri="{9D8B030D-6E8A-4147-A177-3AD203B41FA5}">
                      <a16:colId xmlns:a16="http://schemas.microsoft.com/office/drawing/2014/main" val="2813320412"/>
                    </a:ext>
                  </a:extLst>
                </a:gridCol>
              </a:tblGrid>
              <a:tr h="198282">
                <a:tc>
                  <a:txBody>
                    <a:bodyPr/>
                    <a:lstStyle/>
                    <a:p>
                      <a:r>
                        <a:rPr lang="en-US" dirty="0"/>
                        <a:t>Folium Object</a:t>
                      </a:r>
                    </a:p>
                  </a:txBody>
                  <a:tcPr/>
                </a:tc>
                <a:tc>
                  <a:txBody>
                    <a:bodyPr/>
                    <a:lstStyle/>
                    <a:p>
                      <a:r>
                        <a:rPr lang="en-US" dirty="0"/>
                        <a:t>Purpose</a:t>
                      </a:r>
                    </a:p>
                  </a:txBody>
                  <a:tcPr/>
                </a:tc>
                <a:extLst>
                  <a:ext uri="{0D108BD9-81ED-4DB2-BD59-A6C34878D82A}">
                    <a16:rowId xmlns:a16="http://schemas.microsoft.com/office/drawing/2014/main" val="692552724"/>
                  </a:ext>
                </a:extLst>
              </a:tr>
              <a:tr h="165235">
                <a:tc>
                  <a:txBody>
                    <a:bodyPr/>
                    <a:lstStyle/>
                    <a:p>
                      <a:r>
                        <a:rPr lang="en-US" sz="1400" dirty="0"/>
                        <a:t>Map</a:t>
                      </a:r>
                    </a:p>
                  </a:txBody>
                  <a:tcPr/>
                </a:tc>
                <a:tc>
                  <a:txBody>
                    <a:bodyPr/>
                    <a:lstStyle/>
                    <a:p>
                      <a:r>
                        <a:rPr lang="en-US" sz="1400" dirty="0"/>
                        <a:t>This creates the map object where child objects like circles, icons, etc. can be added.</a:t>
                      </a:r>
                    </a:p>
                  </a:txBody>
                  <a:tcPr/>
                </a:tc>
                <a:extLst>
                  <a:ext uri="{0D108BD9-81ED-4DB2-BD59-A6C34878D82A}">
                    <a16:rowId xmlns:a16="http://schemas.microsoft.com/office/drawing/2014/main" val="1766141205"/>
                  </a:ext>
                </a:extLst>
              </a:tr>
              <a:tr h="165235">
                <a:tc>
                  <a:txBody>
                    <a:bodyPr/>
                    <a:lstStyle/>
                    <a:p>
                      <a:r>
                        <a:rPr lang="en-US" sz="1400" dirty="0"/>
                        <a:t>Circle</a:t>
                      </a:r>
                    </a:p>
                  </a:txBody>
                  <a:tcPr/>
                </a:tc>
                <a:tc>
                  <a:txBody>
                    <a:bodyPr/>
                    <a:lstStyle/>
                    <a:p>
                      <a:r>
                        <a:rPr lang="en-US" sz="1400" dirty="0"/>
                        <a:t>Add a highlight circle, in map units, around a specific coordinate.</a:t>
                      </a:r>
                    </a:p>
                  </a:txBody>
                  <a:tcPr/>
                </a:tc>
                <a:extLst>
                  <a:ext uri="{0D108BD9-81ED-4DB2-BD59-A6C34878D82A}">
                    <a16:rowId xmlns:a16="http://schemas.microsoft.com/office/drawing/2014/main" val="344530105"/>
                  </a:ext>
                </a:extLst>
              </a:tr>
              <a:tr h="165235">
                <a:tc>
                  <a:txBody>
                    <a:bodyPr/>
                    <a:lstStyle/>
                    <a:p>
                      <a:r>
                        <a:rPr lang="en-US" sz="1400" dirty="0"/>
                        <a:t>Marker</a:t>
                      </a:r>
                    </a:p>
                  </a:txBody>
                  <a:tcPr/>
                </a:tc>
                <a:tc>
                  <a:txBody>
                    <a:bodyPr/>
                    <a:lstStyle/>
                    <a:p>
                      <a:r>
                        <a:rPr lang="en-US" sz="1400" dirty="0"/>
                        <a:t>Add a fixed sized marker object around a specific coordinate.</a:t>
                      </a:r>
                    </a:p>
                  </a:txBody>
                  <a:tcPr/>
                </a:tc>
                <a:extLst>
                  <a:ext uri="{0D108BD9-81ED-4DB2-BD59-A6C34878D82A}">
                    <a16:rowId xmlns:a16="http://schemas.microsoft.com/office/drawing/2014/main" val="2975648618"/>
                  </a:ext>
                </a:extLst>
              </a:tr>
              <a:tr h="165235">
                <a:tc>
                  <a:txBody>
                    <a:bodyPr/>
                    <a:lstStyle/>
                    <a:p>
                      <a:r>
                        <a:rPr lang="en-US" sz="1400" dirty="0"/>
                        <a:t>Popup</a:t>
                      </a:r>
                    </a:p>
                  </a:txBody>
                  <a:tcPr/>
                </a:tc>
                <a:tc>
                  <a:txBody>
                    <a:bodyPr/>
                    <a:lstStyle/>
                    <a:p>
                      <a:r>
                        <a:rPr lang="en-US" sz="1400" dirty="0"/>
                        <a:t>Add a popup label to an object when the user clicks on a marker.</a:t>
                      </a:r>
                    </a:p>
                  </a:txBody>
                  <a:tcPr/>
                </a:tc>
                <a:extLst>
                  <a:ext uri="{0D108BD9-81ED-4DB2-BD59-A6C34878D82A}">
                    <a16:rowId xmlns:a16="http://schemas.microsoft.com/office/drawing/2014/main" val="3706014455"/>
                  </a:ext>
                </a:extLst>
              </a:tr>
              <a:tr h="165235">
                <a:tc>
                  <a:txBody>
                    <a:bodyPr/>
                    <a:lstStyle/>
                    <a:p>
                      <a:r>
                        <a:rPr lang="en-US" sz="1400" dirty="0" err="1"/>
                        <a:t>CircleMarker</a:t>
                      </a:r>
                      <a:endParaRPr lang="en-US" sz="1400" dirty="0"/>
                    </a:p>
                  </a:txBody>
                  <a:tcPr/>
                </a:tc>
                <a:tc>
                  <a:txBody>
                    <a:bodyPr/>
                    <a:lstStyle/>
                    <a:p>
                      <a:r>
                        <a:rPr lang="en-US" sz="1400" dirty="0"/>
                        <a:t>Combination of a circle and marker object.</a:t>
                      </a:r>
                    </a:p>
                  </a:txBody>
                  <a:tcPr/>
                </a:tc>
                <a:extLst>
                  <a:ext uri="{0D108BD9-81ED-4DB2-BD59-A6C34878D82A}">
                    <a16:rowId xmlns:a16="http://schemas.microsoft.com/office/drawing/2014/main" val="2136057103"/>
                  </a:ext>
                </a:extLst>
              </a:tr>
              <a:tr h="165235">
                <a:tc>
                  <a:txBody>
                    <a:bodyPr/>
                    <a:lstStyle/>
                    <a:p>
                      <a:r>
                        <a:rPr lang="en-US" sz="1400" dirty="0" err="1"/>
                        <a:t>MarkerCluster</a:t>
                      </a:r>
                      <a:endParaRPr lang="en-US" sz="1400" dirty="0"/>
                    </a:p>
                  </a:txBody>
                  <a:tcPr/>
                </a:tc>
                <a:tc>
                  <a:txBody>
                    <a:bodyPr/>
                    <a:lstStyle/>
                    <a:p>
                      <a:r>
                        <a:rPr lang="en-US" sz="1400" dirty="0"/>
                        <a:t>Use this object when there are multiple objects with the same coordinates.  It will display the number of items at that coordinate when zoomed out.  When zoomed in, it will expand to display all the objects around that coordinate.</a:t>
                      </a:r>
                    </a:p>
                  </a:txBody>
                  <a:tcPr/>
                </a:tc>
                <a:extLst>
                  <a:ext uri="{0D108BD9-81ED-4DB2-BD59-A6C34878D82A}">
                    <a16:rowId xmlns:a16="http://schemas.microsoft.com/office/drawing/2014/main" val="158745447"/>
                  </a:ext>
                </a:extLst>
              </a:tr>
              <a:tr h="165235">
                <a:tc>
                  <a:txBody>
                    <a:bodyPr/>
                    <a:lstStyle/>
                    <a:p>
                      <a:r>
                        <a:rPr lang="en-US" sz="1400" dirty="0" err="1"/>
                        <a:t>PolyLine</a:t>
                      </a:r>
                      <a:endParaRPr lang="en-US" sz="1400" dirty="0"/>
                    </a:p>
                  </a:txBody>
                  <a:tcPr/>
                </a:tc>
                <a:tc>
                  <a:txBody>
                    <a:bodyPr/>
                    <a:lstStyle/>
                    <a:p>
                      <a:r>
                        <a:rPr lang="en-US" sz="1400" dirty="0"/>
                        <a:t>Draws a line between two or more coordinates</a:t>
                      </a:r>
                    </a:p>
                  </a:txBody>
                  <a:tcPr/>
                </a:tc>
                <a:extLst>
                  <a:ext uri="{0D108BD9-81ED-4DB2-BD59-A6C34878D82A}">
                    <a16:rowId xmlns:a16="http://schemas.microsoft.com/office/drawing/2014/main" val="2568591120"/>
                  </a:ext>
                </a:extLst>
              </a:tr>
              <a:tr h="165235">
                <a:tc>
                  <a:txBody>
                    <a:bodyPr/>
                    <a:lstStyle/>
                    <a:p>
                      <a:r>
                        <a:rPr lang="en-US" sz="1400" dirty="0"/>
                        <a:t>Icon</a:t>
                      </a:r>
                    </a:p>
                  </a:txBody>
                  <a:tcPr/>
                </a:tc>
                <a:tc>
                  <a:txBody>
                    <a:bodyPr/>
                    <a:lstStyle/>
                    <a:p>
                      <a:r>
                        <a:rPr lang="en-US" sz="1400" dirty="0"/>
                        <a:t>Draws an icon on the map at the specified coordinate.</a:t>
                      </a:r>
                    </a:p>
                  </a:txBody>
                  <a:tcPr/>
                </a:tc>
                <a:extLst>
                  <a:ext uri="{0D108BD9-81ED-4DB2-BD59-A6C34878D82A}">
                    <a16:rowId xmlns:a16="http://schemas.microsoft.com/office/drawing/2014/main" val="2819990144"/>
                  </a:ext>
                </a:extLst>
              </a:tr>
            </a:tbl>
          </a:graphicData>
        </a:graphic>
      </p:graphicFrame>
      <p:sp>
        <p:nvSpPr>
          <p:cNvPr id="7" name="TextBox 6">
            <a:extLst>
              <a:ext uri="{FF2B5EF4-FFF2-40B4-BE49-F238E27FC236}">
                <a16:creationId xmlns:a16="http://schemas.microsoft.com/office/drawing/2014/main" id="{4664B126-D3D8-503B-EA7B-39EB0317A0C5}"/>
              </a:ext>
            </a:extLst>
          </p:cNvPr>
          <p:cNvSpPr txBox="1"/>
          <p:nvPr/>
        </p:nvSpPr>
        <p:spPr>
          <a:xfrm>
            <a:off x="838199" y="5646490"/>
            <a:ext cx="10047687" cy="538609"/>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chemeClr val="accent3">
                    <a:lumMod val="25000"/>
                  </a:schemeClr>
                </a:solidFill>
              </a:rPr>
              <a:t>The GitHub repository can be found </a:t>
            </a:r>
            <a:r>
              <a:rPr lang="en-US" sz="1700" dirty="0">
                <a:solidFill>
                  <a:schemeClr val="accent3">
                    <a:lumMod val="25000"/>
                  </a:schemeClr>
                </a:solidFill>
                <a:hlinkClick r:id="rId3"/>
              </a:rPr>
              <a:t>here</a:t>
            </a:r>
            <a:r>
              <a:rPr lang="en-US" sz="1700" dirty="0">
                <a:solidFill>
                  <a:schemeClr val="accent3">
                    <a:lumMod val="25000"/>
                  </a:schemeClr>
                </a:solidFill>
              </a:rPr>
              <a:t>.</a:t>
            </a:r>
          </a:p>
          <a:p>
            <a:pPr marL="285750" indent="-285750">
              <a:buFont typeface="Arial" panose="020B0604020202020204" pitchFamily="34" charset="0"/>
              <a:buChar char="•"/>
            </a:pPr>
            <a:r>
              <a:rPr lang="en-US" sz="1200" dirty="0">
                <a:solidFill>
                  <a:schemeClr val="accent3">
                    <a:lumMod val="25000"/>
                  </a:schemeClr>
                </a:solidFill>
              </a:rPr>
              <a:t>Note: When viewing the file in GitHub, the maps were not displayed. </a:t>
            </a:r>
            <a:endParaRPr lang="en-US" sz="12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2967"/>
            <a:ext cx="7324123" cy="4658888"/>
          </a:xfrm>
          <a:prstGeom prst="rect">
            <a:avLst/>
          </a:prstGeom>
        </p:spPr>
        <p:txBody>
          <a:bodyPr vert="horz" lIns="91440" tIns="45720" rIns="91440" bIns="45720" rtlCol="0" anchor="t">
            <a:normAutofit fontScale="92500" lnSpcReduction="10000"/>
          </a:bodyPr>
          <a:lstStyle/>
          <a:p>
            <a:pPr>
              <a:lnSpc>
                <a:spcPct val="100000"/>
              </a:lnSpc>
              <a:spcBef>
                <a:spcPts val="800"/>
              </a:spcBef>
            </a:pPr>
            <a:r>
              <a:rPr lang="en-US" sz="1800" dirty="0">
                <a:solidFill>
                  <a:schemeClr val="accent3">
                    <a:lumMod val="25000"/>
                  </a:schemeClr>
                </a:solidFill>
              </a:rPr>
              <a:t>Dashboards provide an interactive way to present the data.</a:t>
            </a:r>
          </a:p>
          <a:p>
            <a:pPr>
              <a:lnSpc>
                <a:spcPct val="100000"/>
              </a:lnSpc>
              <a:spcBef>
                <a:spcPts val="800"/>
              </a:spcBef>
            </a:pPr>
            <a:r>
              <a:rPr lang="en-US" sz="1800" dirty="0">
                <a:solidFill>
                  <a:schemeClr val="accent3">
                    <a:lumMod val="25000"/>
                  </a:schemeClr>
                </a:solidFill>
              </a:rPr>
              <a:t>Elements used in the dashboard:</a:t>
            </a:r>
          </a:p>
          <a:p>
            <a:pPr lvl="1">
              <a:lnSpc>
                <a:spcPct val="100000"/>
              </a:lnSpc>
              <a:spcBef>
                <a:spcPts val="800"/>
              </a:spcBef>
            </a:pPr>
            <a:r>
              <a:rPr lang="en-US" sz="1600" dirty="0">
                <a:solidFill>
                  <a:schemeClr val="accent3">
                    <a:lumMod val="25000"/>
                  </a:schemeClr>
                </a:solidFill>
              </a:rPr>
              <a:t>Dropdown list to select which launch site to display.</a:t>
            </a:r>
          </a:p>
          <a:p>
            <a:pPr lvl="1">
              <a:lnSpc>
                <a:spcPct val="100000"/>
              </a:lnSpc>
              <a:spcBef>
                <a:spcPts val="800"/>
              </a:spcBef>
            </a:pPr>
            <a:r>
              <a:rPr lang="en-US" sz="1600" dirty="0">
                <a:solidFill>
                  <a:schemeClr val="accent3">
                    <a:lumMod val="25000"/>
                  </a:schemeClr>
                </a:solidFill>
              </a:rPr>
              <a:t>Range slider to adjust payload mass to display in the scatter plot.</a:t>
            </a:r>
          </a:p>
          <a:p>
            <a:pPr lvl="1">
              <a:lnSpc>
                <a:spcPct val="100000"/>
              </a:lnSpc>
              <a:spcBef>
                <a:spcPts val="800"/>
              </a:spcBef>
            </a:pPr>
            <a:r>
              <a:rPr lang="en-US" sz="1600" dirty="0">
                <a:solidFill>
                  <a:schemeClr val="accent3">
                    <a:lumMod val="25000"/>
                  </a:schemeClr>
                </a:solidFill>
              </a:rPr>
              <a:t>Pie chart showing the success to failure ratios for launch sites.</a:t>
            </a:r>
          </a:p>
          <a:p>
            <a:pPr lvl="1">
              <a:lnSpc>
                <a:spcPct val="100000"/>
              </a:lnSpc>
              <a:spcBef>
                <a:spcPts val="800"/>
              </a:spcBef>
            </a:pPr>
            <a:r>
              <a:rPr lang="en-US" sz="1600" dirty="0">
                <a:solidFill>
                  <a:schemeClr val="accent3">
                    <a:lumMod val="25000"/>
                  </a:schemeClr>
                </a:solidFill>
              </a:rPr>
              <a:t>Scatter plot showing the launch outcome by payload mass for the selected site or all sites.</a:t>
            </a:r>
            <a:endParaRPr lang="en-US" sz="1800" dirty="0">
              <a:solidFill>
                <a:schemeClr val="accent3">
                  <a:lumMod val="25000"/>
                </a:schemeClr>
              </a:solidFill>
            </a:endParaRPr>
          </a:p>
          <a:p>
            <a:pPr>
              <a:lnSpc>
                <a:spcPct val="100000"/>
              </a:lnSpc>
              <a:spcBef>
                <a:spcPts val="800"/>
              </a:spcBef>
            </a:pPr>
            <a:r>
              <a:rPr lang="en-US" sz="1800" dirty="0">
                <a:solidFill>
                  <a:schemeClr val="accent3">
                    <a:lumMod val="25000"/>
                  </a:schemeClr>
                </a:solidFill>
              </a:rPr>
              <a:t>When ‘All’ is selected, the pie chart will display the number of successful launches at each site and the scatter plot will display which booster versions were successful or not for all sites.</a:t>
            </a:r>
          </a:p>
          <a:p>
            <a:pPr>
              <a:lnSpc>
                <a:spcPct val="100000"/>
              </a:lnSpc>
              <a:spcBef>
                <a:spcPts val="800"/>
              </a:spcBef>
            </a:pPr>
            <a:r>
              <a:rPr lang="en-US" sz="1800" dirty="0">
                <a:solidFill>
                  <a:schemeClr val="accent3">
                    <a:lumMod val="25000"/>
                  </a:schemeClr>
                </a:solidFill>
              </a:rPr>
              <a:t>If a site is selected, the pie chart will display the ratio of failed to successful launches for the selected site and the scatter plot will display which booster version was successful or not for the selected site.</a:t>
            </a:r>
          </a:p>
          <a:p>
            <a:pPr>
              <a:lnSpc>
                <a:spcPct val="100000"/>
              </a:lnSpc>
              <a:spcBef>
                <a:spcPts val="800"/>
              </a:spcBef>
            </a:pPr>
            <a:r>
              <a:rPr lang="en-US" sz="1800" dirty="0">
                <a:solidFill>
                  <a:schemeClr val="accent3">
                    <a:lumMod val="25000"/>
                  </a:schemeClr>
                </a:solidFill>
              </a:rPr>
              <a:t>The range slider is used to change the upper and lower range of payload to display in the scatter plot.</a:t>
            </a:r>
          </a:p>
          <a:p>
            <a:pPr>
              <a:lnSpc>
                <a:spcPct val="100000"/>
              </a:lnSpc>
              <a:spcBef>
                <a:spcPts val="800"/>
              </a:spcBef>
            </a:pPr>
            <a:r>
              <a:rPr lang="en-US" sz="1800" dirty="0">
                <a:solidFill>
                  <a:schemeClr val="accent3">
                    <a:lumMod val="25000"/>
                  </a:schemeClr>
                </a:solidFill>
              </a:rPr>
              <a:t>The GitHub repository can be found </a:t>
            </a:r>
            <a:r>
              <a:rPr lang="en-US" sz="1800" dirty="0">
                <a:solidFill>
                  <a:schemeClr val="accent3">
                    <a:lumMod val="25000"/>
                  </a:schemeClr>
                </a:solidFill>
                <a:hlinkClick r:id="rId3"/>
              </a:rPr>
              <a:t>here</a:t>
            </a:r>
            <a:r>
              <a:rPr lang="en-US" sz="1800" dirty="0">
                <a:solidFill>
                  <a:schemeClr val="accent3">
                    <a:lumMod val="25000"/>
                  </a:schemeClr>
                </a:solidFill>
              </a:rPr>
              <a:t>.</a:t>
            </a:r>
            <a:endParaRPr lang="en-US" sz="3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F67726AA-ADDC-10C2-8956-93DA0368EF58}"/>
              </a:ext>
            </a:extLst>
          </p:cNvPr>
          <p:cNvSpPr txBox="1"/>
          <p:nvPr/>
        </p:nvSpPr>
        <p:spPr>
          <a:xfrm>
            <a:off x="770010" y="6270952"/>
            <a:ext cx="8458657" cy="276999"/>
          </a:xfrm>
          <a:prstGeom prst="rect">
            <a:avLst/>
          </a:prstGeom>
          <a:noFill/>
        </p:spPr>
        <p:txBody>
          <a:bodyPr wrap="square" rtlCol="0">
            <a:spAutoFit/>
          </a:bodyPr>
          <a:lstStyle/>
          <a:p>
            <a:r>
              <a:rPr lang="en-US" sz="1200" dirty="0"/>
              <a:t>https://</a:t>
            </a:r>
            <a:r>
              <a:rPr lang="en-US" sz="1200" dirty="0" err="1"/>
              <a:t>github.com</a:t>
            </a:r>
            <a:r>
              <a:rPr lang="en-US" sz="1200" dirty="0"/>
              <a:t>/hhung01/data-science-capstone/blob/main/</a:t>
            </a:r>
            <a:r>
              <a:rPr lang="en-US" sz="1200" dirty="0" err="1"/>
              <a:t>notebooks_and_data</a:t>
            </a:r>
            <a:r>
              <a:rPr lang="en-US" sz="1200" dirty="0"/>
              <a:t>/Week_3_lab_2_spacex_dash_app.final.py</a:t>
            </a:r>
          </a:p>
        </p:txBody>
      </p:sp>
      <p:pic>
        <p:nvPicPr>
          <p:cNvPr id="7" name="Picture 6" descr="A screenshot of a graph&#10;&#10;Description automatically generated">
            <a:extLst>
              <a:ext uri="{FF2B5EF4-FFF2-40B4-BE49-F238E27FC236}">
                <a16:creationId xmlns:a16="http://schemas.microsoft.com/office/drawing/2014/main" id="{469306FF-4E43-7444-DBA2-55BB2023162C}"/>
              </a:ext>
            </a:extLst>
          </p:cNvPr>
          <p:cNvPicPr>
            <a:picLocks noChangeAspect="1"/>
          </p:cNvPicPr>
          <p:nvPr/>
        </p:nvPicPr>
        <p:blipFill>
          <a:blip r:embed="rId4"/>
          <a:stretch>
            <a:fillRect/>
          </a:stretch>
        </p:blipFill>
        <p:spPr>
          <a:xfrm>
            <a:off x="8099572" y="1482967"/>
            <a:ext cx="3186039" cy="4658888"/>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9530"/>
            <a:ext cx="4918690" cy="4351338"/>
          </a:xfrm>
          <a:prstGeom prst="rect">
            <a:avLst/>
          </a:prstGeom>
        </p:spPr>
        <p:txBody>
          <a:bodyPr>
            <a:normAutofit fontScale="85000" lnSpcReduction="20000"/>
          </a:bodyPr>
          <a:lstStyle/>
          <a:p>
            <a:pPr>
              <a:lnSpc>
                <a:spcPct val="100000"/>
              </a:lnSpc>
              <a:spcBef>
                <a:spcPts val="1400"/>
              </a:spcBef>
            </a:pPr>
            <a:r>
              <a:rPr lang="en-US" sz="2100" dirty="0">
                <a:solidFill>
                  <a:schemeClr val="accent3">
                    <a:lumMod val="25000"/>
                  </a:schemeClr>
                </a:solidFill>
              </a:rPr>
              <a:t>Once all the data has been collected, the following steps were performed to find the best model:</a:t>
            </a:r>
          </a:p>
          <a:p>
            <a:pPr lvl="1">
              <a:lnSpc>
                <a:spcPct val="100000"/>
              </a:lnSpc>
              <a:spcBef>
                <a:spcPts val="1400"/>
              </a:spcBef>
            </a:pPr>
            <a:r>
              <a:rPr lang="en-US" sz="1600" dirty="0">
                <a:solidFill>
                  <a:schemeClr val="accent3">
                    <a:lumMod val="25000"/>
                  </a:schemeClr>
                </a:solidFill>
              </a:rPr>
              <a:t>Standardize, scale, and transform the data.</a:t>
            </a:r>
          </a:p>
          <a:p>
            <a:pPr lvl="1">
              <a:lnSpc>
                <a:spcPct val="100000"/>
              </a:lnSpc>
              <a:spcBef>
                <a:spcPts val="1400"/>
              </a:spcBef>
            </a:pPr>
            <a:r>
              <a:rPr lang="en-US" sz="1600" dirty="0">
                <a:solidFill>
                  <a:schemeClr val="accent3">
                    <a:lumMod val="25000"/>
                  </a:schemeClr>
                </a:solidFill>
              </a:rPr>
              <a:t>Split data into training and test sets using 80/20 split ratio.</a:t>
            </a:r>
          </a:p>
          <a:p>
            <a:pPr lvl="1">
              <a:lnSpc>
                <a:spcPct val="100000"/>
              </a:lnSpc>
              <a:spcBef>
                <a:spcPts val="1400"/>
              </a:spcBef>
            </a:pPr>
            <a:r>
              <a:rPr lang="en-US" sz="1600" dirty="0">
                <a:solidFill>
                  <a:schemeClr val="accent3">
                    <a:lumMod val="25000"/>
                  </a:schemeClr>
                </a:solidFill>
              </a:rPr>
              <a:t>Build different models using the training data</a:t>
            </a:r>
          </a:p>
          <a:p>
            <a:pPr lvl="1">
              <a:lnSpc>
                <a:spcPct val="100000"/>
              </a:lnSpc>
              <a:spcBef>
                <a:spcPts val="1400"/>
              </a:spcBef>
            </a:pPr>
            <a:r>
              <a:rPr lang="en-US" sz="1600" dirty="0">
                <a:solidFill>
                  <a:schemeClr val="accent3">
                    <a:lumMod val="25000"/>
                  </a:schemeClr>
                </a:solidFill>
              </a:rPr>
              <a:t>Determine performance for each model using the test data</a:t>
            </a:r>
          </a:p>
          <a:p>
            <a:pPr lvl="1">
              <a:lnSpc>
                <a:spcPct val="100000"/>
              </a:lnSpc>
              <a:spcBef>
                <a:spcPts val="1400"/>
              </a:spcBef>
            </a:pPr>
            <a:r>
              <a:rPr lang="en-US" sz="1600" dirty="0">
                <a:solidFill>
                  <a:schemeClr val="accent3">
                    <a:lumMod val="25000"/>
                  </a:schemeClr>
                </a:solidFill>
              </a:rPr>
              <a:t>Compare the accuracy scores for each model</a:t>
            </a:r>
          </a:p>
          <a:p>
            <a:pPr lvl="1">
              <a:lnSpc>
                <a:spcPct val="100000"/>
              </a:lnSpc>
              <a:spcBef>
                <a:spcPts val="1400"/>
              </a:spcBef>
            </a:pPr>
            <a:r>
              <a:rPr lang="en-US" sz="1600" dirty="0">
                <a:solidFill>
                  <a:schemeClr val="accent3">
                    <a:lumMod val="25000"/>
                  </a:schemeClr>
                </a:solidFill>
              </a:rPr>
              <a:t>Pick the model with the best scores.</a:t>
            </a:r>
          </a:p>
          <a:p>
            <a:pPr>
              <a:lnSpc>
                <a:spcPct val="100000"/>
              </a:lnSpc>
              <a:spcBef>
                <a:spcPts val="1400"/>
              </a:spcBef>
            </a:pPr>
            <a:r>
              <a:rPr lang="en-US" sz="2100" dirty="0">
                <a:solidFill>
                  <a:schemeClr val="accent3">
                    <a:lumMod val="25000"/>
                  </a:schemeClr>
                </a:solidFill>
              </a:rPr>
              <a:t>See flow chart on the right for an overview of the model development process.</a:t>
            </a:r>
          </a:p>
          <a:p>
            <a:pPr>
              <a:lnSpc>
                <a:spcPct val="100000"/>
              </a:lnSpc>
              <a:spcBef>
                <a:spcPts val="1400"/>
              </a:spcBef>
            </a:pPr>
            <a:r>
              <a:rPr lang="en-US" sz="2100" dirty="0">
                <a:solidFill>
                  <a:schemeClr val="accent3">
                    <a:lumMod val="25000"/>
                  </a:schemeClr>
                </a:solidFill>
              </a:rPr>
              <a:t>The GitHub repository can be found </a:t>
            </a:r>
            <a:r>
              <a:rPr lang="en-US" sz="2100" dirty="0">
                <a:solidFill>
                  <a:schemeClr val="accent3">
                    <a:lumMod val="25000"/>
                  </a:schemeClr>
                </a:solidFill>
                <a:hlinkClick r:id="rId3"/>
              </a:rPr>
              <a:t>here</a:t>
            </a:r>
            <a:r>
              <a:rPr lang="en-US" sz="2100" dirty="0">
                <a:solidFill>
                  <a:schemeClr val="accent3">
                    <a:lumMod val="25000"/>
                  </a:schemeClr>
                </a:solidFill>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7" name="Content Placeholder 4">
            <a:extLst>
              <a:ext uri="{FF2B5EF4-FFF2-40B4-BE49-F238E27FC236}">
                <a16:creationId xmlns:a16="http://schemas.microsoft.com/office/drawing/2014/main" id="{E50D5884-305D-93BA-1D55-E4209B73022D}"/>
              </a:ext>
            </a:extLst>
          </p:cNvPr>
          <p:cNvSpPr txBox="1">
            <a:spLocks/>
          </p:cNvSpPr>
          <p:nvPr/>
        </p:nvSpPr>
        <p:spPr>
          <a:xfrm>
            <a:off x="5910262" y="1549530"/>
            <a:ext cx="5461000" cy="432364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18" name="Rectangle 17">
            <a:extLst>
              <a:ext uri="{FF2B5EF4-FFF2-40B4-BE49-F238E27FC236}">
                <a16:creationId xmlns:a16="http://schemas.microsoft.com/office/drawing/2014/main" id="{80134435-996D-12A3-01BE-277183E0D6A0}"/>
              </a:ext>
            </a:extLst>
          </p:cNvPr>
          <p:cNvSpPr/>
          <p:nvPr/>
        </p:nvSpPr>
        <p:spPr>
          <a:xfrm>
            <a:off x="6109487" y="1780252"/>
            <a:ext cx="5070926"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Load data into </a:t>
            </a:r>
            <a:r>
              <a:rPr lang="en-US" dirty="0" err="1"/>
              <a:t>dataframe</a:t>
            </a:r>
            <a:endParaRPr lang="en-US" dirty="0"/>
          </a:p>
        </p:txBody>
      </p:sp>
      <p:sp>
        <p:nvSpPr>
          <p:cNvPr id="19" name="Rectangle 18">
            <a:extLst>
              <a:ext uri="{FF2B5EF4-FFF2-40B4-BE49-F238E27FC236}">
                <a16:creationId xmlns:a16="http://schemas.microsoft.com/office/drawing/2014/main" id="{8249158A-892C-D857-3831-9D4EECC80543}"/>
              </a:ext>
            </a:extLst>
          </p:cNvPr>
          <p:cNvSpPr/>
          <p:nvPr/>
        </p:nvSpPr>
        <p:spPr>
          <a:xfrm>
            <a:off x="6109486" y="2464127"/>
            <a:ext cx="5070926"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Standardize, scale, and transform the data</a:t>
            </a:r>
          </a:p>
        </p:txBody>
      </p:sp>
      <p:sp>
        <p:nvSpPr>
          <p:cNvPr id="20" name="Rectangle 19">
            <a:extLst>
              <a:ext uri="{FF2B5EF4-FFF2-40B4-BE49-F238E27FC236}">
                <a16:creationId xmlns:a16="http://schemas.microsoft.com/office/drawing/2014/main" id="{AC02A845-00A1-3734-CC61-DBA7CB9ABC1D}"/>
              </a:ext>
            </a:extLst>
          </p:cNvPr>
          <p:cNvSpPr/>
          <p:nvPr/>
        </p:nvSpPr>
        <p:spPr>
          <a:xfrm>
            <a:off x="6109486" y="3150695"/>
            <a:ext cx="5070926"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Split data into training and test sets</a:t>
            </a:r>
          </a:p>
        </p:txBody>
      </p:sp>
      <p:sp>
        <p:nvSpPr>
          <p:cNvPr id="21" name="Rectangle 20">
            <a:extLst>
              <a:ext uri="{FF2B5EF4-FFF2-40B4-BE49-F238E27FC236}">
                <a16:creationId xmlns:a16="http://schemas.microsoft.com/office/drawing/2014/main" id="{85C5D2F6-D1DD-AA72-736D-17D5442B28AA}"/>
              </a:ext>
            </a:extLst>
          </p:cNvPr>
          <p:cNvSpPr/>
          <p:nvPr/>
        </p:nvSpPr>
        <p:spPr>
          <a:xfrm>
            <a:off x="6109486" y="3836218"/>
            <a:ext cx="5070926"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Build different models using training data</a:t>
            </a:r>
          </a:p>
        </p:txBody>
      </p:sp>
      <p:sp>
        <p:nvSpPr>
          <p:cNvPr id="22" name="Rectangle 21">
            <a:extLst>
              <a:ext uri="{FF2B5EF4-FFF2-40B4-BE49-F238E27FC236}">
                <a16:creationId xmlns:a16="http://schemas.microsoft.com/office/drawing/2014/main" id="{5AEC8C68-23DA-B499-3043-35EAE46257A3}"/>
              </a:ext>
            </a:extLst>
          </p:cNvPr>
          <p:cNvSpPr/>
          <p:nvPr/>
        </p:nvSpPr>
        <p:spPr>
          <a:xfrm>
            <a:off x="6109486" y="4521741"/>
            <a:ext cx="5070926"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Determine performance using test data</a:t>
            </a:r>
          </a:p>
        </p:txBody>
      </p:sp>
      <p:sp>
        <p:nvSpPr>
          <p:cNvPr id="23" name="Rectangle 22">
            <a:extLst>
              <a:ext uri="{FF2B5EF4-FFF2-40B4-BE49-F238E27FC236}">
                <a16:creationId xmlns:a16="http://schemas.microsoft.com/office/drawing/2014/main" id="{4CE6DAA2-EC84-4044-5843-C6BC833711DB}"/>
              </a:ext>
            </a:extLst>
          </p:cNvPr>
          <p:cNvSpPr/>
          <p:nvPr/>
        </p:nvSpPr>
        <p:spPr>
          <a:xfrm>
            <a:off x="6109486" y="5207264"/>
            <a:ext cx="5070926"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Compare accuracy scores to determine best model</a:t>
            </a:r>
          </a:p>
        </p:txBody>
      </p:sp>
      <p:cxnSp>
        <p:nvCxnSpPr>
          <p:cNvPr id="24" name="Straight Arrow Connector 23">
            <a:extLst>
              <a:ext uri="{FF2B5EF4-FFF2-40B4-BE49-F238E27FC236}">
                <a16:creationId xmlns:a16="http://schemas.microsoft.com/office/drawing/2014/main" id="{0B3BDC9A-D060-F20E-EA4A-D67C49AA4C93}"/>
              </a:ext>
            </a:extLst>
          </p:cNvPr>
          <p:cNvCxnSpPr>
            <a:cxnSpLocks/>
            <a:stCxn id="18" idx="2"/>
            <a:endCxn id="19" idx="0"/>
          </p:cNvCxnSpPr>
          <p:nvPr/>
        </p:nvCxnSpPr>
        <p:spPr>
          <a:xfrm flipH="1">
            <a:off x="8644949" y="2233405"/>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69112316-0D68-42B0-1F1B-C677339B214B}"/>
              </a:ext>
            </a:extLst>
          </p:cNvPr>
          <p:cNvCxnSpPr/>
          <p:nvPr/>
        </p:nvCxnSpPr>
        <p:spPr>
          <a:xfrm flipH="1">
            <a:off x="8650384" y="2909719"/>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0948DA1E-8A4C-5552-46FF-7A5A7B735C09}"/>
              </a:ext>
            </a:extLst>
          </p:cNvPr>
          <p:cNvCxnSpPr/>
          <p:nvPr/>
        </p:nvCxnSpPr>
        <p:spPr>
          <a:xfrm flipH="1">
            <a:off x="8650384" y="3586033"/>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0A89DF1-CBFA-9B57-B058-CC9C99EB553C}"/>
              </a:ext>
            </a:extLst>
          </p:cNvPr>
          <p:cNvCxnSpPr/>
          <p:nvPr/>
        </p:nvCxnSpPr>
        <p:spPr>
          <a:xfrm flipH="1">
            <a:off x="8650384" y="4278092"/>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8214057-E834-4624-F9F9-10BB31102936}"/>
              </a:ext>
            </a:extLst>
          </p:cNvPr>
          <p:cNvCxnSpPr/>
          <p:nvPr/>
        </p:nvCxnSpPr>
        <p:spPr>
          <a:xfrm flipH="1">
            <a:off x="8650384" y="4984120"/>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44DFDF37-AA61-5179-00F2-230B1549132D}"/>
              </a:ext>
            </a:extLst>
          </p:cNvPr>
          <p:cNvSpPr txBox="1"/>
          <p:nvPr/>
        </p:nvSpPr>
        <p:spPr>
          <a:xfrm>
            <a:off x="770011" y="6138497"/>
            <a:ext cx="9975808" cy="261610"/>
          </a:xfrm>
          <a:prstGeom prst="rect">
            <a:avLst/>
          </a:prstGeom>
          <a:noFill/>
        </p:spPr>
        <p:txBody>
          <a:bodyPr wrap="none" rtlCol="0">
            <a:spAutoFit/>
          </a:bodyPr>
          <a:lstStyle/>
          <a:p>
            <a:r>
              <a:rPr lang="en-US" sz="1100" dirty="0"/>
              <a:t>https://</a:t>
            </a:r>
            <a:r>
              <a:rPr lang="en-US" sz="1100" dirty="0" err="1"/>
              <a:t>github.com</a:t>
            </a:r>
            <a:r>
              <a:rPr lang="en-US" sz="1100" dirty="0"/>
              <a:t>/hhung01/data-science-capstone/blob/main/</a:t>
            </a:r>
            <a:r>
              <a:rPr lang="en-US" sz="1100" dirty="0" err="1"/>
              <a:t>notebooks_and_data</a:t>
            </a:r>
            <a:r>
              <a:rPr lang="en-US" sz="1100" dirty="0"/>
              <a:t>/Week_4_lab_1_SpaceX_Machine_Learning_Prediction_Part_5.jupyterlite.final.ipynb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579561"/>
            <a:ext cx="5737700" cy="444601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300" dirty="0">
                <a:solidFill>
                  <a:schemeClr val="accent3">
                    <a:lumMod val="25000"/>
                  </a:schemeClr>
                </a:solidFill>
                <a:latin typeface="+mn-lt"/>
              </a:rPr>
              <a:t>The following algorithms were evaluated:</a:t>
            </a:r>
          </a:p>
          <a:p>
            <a:pPr lvl="1">
              <a:lnSpc>
                <a:spcPct val="100000"/>
              </a:lnSpc>
              <a:spcBef>
                <a:spcPts val="1400"/>
              </a:spcBef>
            </a:pPr>
            <a:r>
              <a:rPr lang="en-US" sz="2000" dirty="0">
                <a:solidFill>
                  <a:schemeClr val="accent3">
                    <a:lumMod val="25000"/>
                  </a:schemeClr>
                </a:solidFill>
                <a:latin typeface="+mn-lt"/>
              </a:rPr>
              <a:t>Logistic Regression (LR)</a:t>
            </a:r>
          </a:p>
          <a:p>
            <a:pPr lvl="1">
              <a:lnSpc>
                <a:spcPct val="100000"/>
              </a:lnSpc>
              <a:spcBef>
                <a:spcPts val="1400"/>
              </a:spcBef>
            </a:pPr>
            <a:r>
              <a:rPr lang="en-US" sz="2000" dirty="0">
                <a:solidFill>
                  <a:schemeClr val="accent3">
                    <a:lumMod val="25000"/>
                  </a:schemeClr>
                </a:solidFill>
                <a:latin typeface="+mn-lt"/>
              </a:rPr>
              <a:t>Decision Trees (DT)</a:t>
            </a:r>
          </a:p>
          <a:p>
            <a:pPr lvl="1">
              <a:lnSpc>
                <a:spcPct val="100000"/>
              </a:lnSpc>
              <a:spcBef>
                <a:spcPts val="1400"/>
              </a:spcBef>
            </a:pPr>
            <a:r>
              <a:rPr lang="en-US" sz="2000" dirty="0">
                <a:solidFill>
                  <a:schemeClr val="accent3">
                    <a:lumMod val="25000"/>
                  </a:schemeClr>
                </a:solidFill>
                <a:latin typeface="+mn-lt"/>
              </a:rPr>
              <a:t>Support Vector Machine (SVM)</a:t>
            </a:r>
          </a:p>
          <a:p>
            <a:pPr lvl="1">
              <a:lnSpc>
                <a:spcPct val="100000"/>
              </a:lnSpc>
              <a:spcBef>
                <a:spcPts val="1400"/>
              </a:spcBef>
            </a:pPr>
            <a:r>
              <a:rPr lang="en-US" sz="2000" dirty="0">
                <a:solidFill>
                  <a:schemeClr val="accent3">
                    <a:lumMod val="25000"/>
                  </a:schemeClr>
                </a:solidFill>
                <a:latin typeface="+mn-lt"/>
              </a:rPr>
              <a:t>K-Nearest Neighbor (KNN)</a:t>
            </a:r>
          </a:p>
          <a:p>
            <a:pPr>
              <a:lnSpc>
                <a:spcPct val="100000"/>
              </a:lnSpc>
              <a:spcBef>
                <a:spcPts val="1400"/>
              </a:spcBef>
            </a:pPr>
            <a:r>
              <a:rPr lang="en-US" sz="2300" dirty="0">
                <a:solidFill>
                  <a:schemeClr val="accent3">
                    <a:lumMod val="25000"/>
                  </a:schemeClr>
                </a:solidFill>
                <a:latin typeface="+mn-lt"/>
              </a:rPr>
              <a:t>After evaluating the different algorithms, LR, SVM, and KNN all produced similar accuracy scores using training data.</a:t>
            </a:r>
          </a:p>
          <a:p>
            <a:pPr>
              <a:lnSpc>
                <a:spcPct val="100000"/>
              </a:lnSpc>
              <a:spcBef>
                <a:spcPts val="1400"/>
              </a:spcBef>
            </a:pPr>
            <a:r>
              <a:rPr lang="en-US" sz="2300" dirty="0">
                <a:solidFill>
                  <a:schemeClr val="accent3">
                    <a:lumMod val="25000"/>
                  </a:schemeClr>
                </a:solidFill>
                <a:latin typeface="+mn-lt"/>
              </a:rPr>
              <a:t>The DT algorithm scored the best using training data.</a:t>
            </a:r>
          </a:p>
          <a:p>
            <a:pPr>
              <a:lnSpc>
                <a:spcPct val="100000"/>
              </a:lnSpc>
              <a:spcBef>
                <a:spcPts val="1400"/>
              </a:spcBef>
            </a:pPr>
            <a:r>
              <a:rPr lang="en-US" sz="2300" dirty="0">
                <a:solidFill>
                  <a:schemeClr val="accent3">
                    <a:lumMod val="25000"/>
                  </a:schemeClr>
                </a:solidFill>
                <a:latin typeface="+mn-lt"/>
              </a:rPr>
              <a:t>All 4 algorithms scored the same using test data.</a:t>
            </a:r>
          </a:p>
          <a:p>
            <a:pPr>
              <a:lnSpc>
                <a:spcPct val="100000"/>
              </a:lnSpc>
              <a:spcBef>
                <a:spcPts val="1400"/>
              </a:spcBef>
            </a:pPr>
            <a:r>
              <a:rPr lang="en-US" sz="2300" dirty="0">
                <a:solidFill>
                  <a:schemeClr val="accent3">
                    <a:lumMod val="25000"/>
                  </a:schemeClr>
                </a:solidFill>
                <a:latin typeface="+mn-lt"/>
              </a:rPr>
              <a:t>Because DT had the bests score, it will be used to predict the launch outcome for future flights.</a:t>
            </a:r>
            <a:endParaRPr lang="en-US" sz="1800" dirty="0">
              <a:latin typeface="+mn-lt"/>
            </a:endParaRPr>
          </a:p>
          <a:p>
            <a:pPr marL="457200" lvl="1" indent="0">
              <a:buNone/>
            </a:pPr>
            <a:endParaRPr lang="en-US" sz="1800"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descr="A graph of different colored bars&#10;&#10;Description automatically generated with medium confidence">
            <a:extLst>
              <a:ext uri="{FF2B5EF4-FFF2-40B4-BE49-F238E27FC236}">
                <a16:creationId xmlns:a16="http://schemas.microsoft.com/office/drawing/2014/main" id="{7C8F8874-68EB-537B-4D6C-F4D1782895B9}"/>
              </a:ext>
            </a:extLst>
          </p:cNvPr>
          <p:cNvPicPr>
            <a:picLocks noChangeAspect="1"/>
          </p:cNvPicPr>
          <p:nvPr/>
        </p:nvPicPr>
        <p:blipFill>
          <a:blip r:embed="rId4"/>
          <a:stretch>
            <a:fillRect/>
          </a:stretch>
        </p:blipFill>
        <p:spPr>
          <a:xfrm>
            <a:off x="6707199" y="1579560"/>
            <a:ext cx="4750773" cy="411850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086477"/>
            <a:ext cx="10420638" cy="2340733"/>
          </a:xfrm>
          <a:prstGeom prst="rect">
            <a:avLst/>
          </a:prstGeom>
        </p:spPr>
        <p:txBody>
          <a:bodyPr>
            <a:normAutofit fontScale="85000"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blue dots are Class 0, or flights with failed outcomes.</a:t>
            </a:r>
          </a:p>
          <a:p>
            <a:pPr>
              <a:lnSpc>
                <a:spcPct val="100000"/>
              </a:lnSpc>
              <a:spcBef>
                <a:spcPts val="1400"/>
              </a:spcBef>
            </a:pPr>
            <a:r>
              <a:rPr lang="en-US" sz="2000" dirty="0">
                <a:solidFill>
                  <a:schemeClr val="accent3">
                    <a:lumMod val="25000"/>
                  </a:schemeClr>
                </a:solidFill>
                <a:latin typeface="Abadi" panose="020B0604020104020204" pitchFamily="34" charset="0"/>
              </a:rPr>
              <a:t>The orange dots are Class 1, or flights with successful outcomes.</a:t>
            </a:r>
          </a:p>
          <a:p>
            <a:pPr>
              <a:lnSpc>
                <a:spcPct val="100000"/>
              </a:lnSpc>
              <a:spcBef>
                <a:spcPts val="1400"/>
              </a:spcBef>
            </a:pPr>
            <a:r>
              <a:rPr lang="en-US" sz="2000" dirty="0">
                <a:solidFill>
                  <a:schemeClr val="accent3">
                    <a:lumMod val="25000"/>
                  </a:schemeClr>
                </a:solidFill>
                <a:latin typeface="Abadi" panose="020B0604020104020204" pitchFamily="34" charset="0"/>
              </a:rPr>
              <a:t>SpaceX started launching rockets from CCAFS SLC-40, with some launches from VAFB SLC-4E.</a:t>
            </a:r>
          </a:p>
          <a:p>
            <a:pPr>
              <a:lnSpc>
                <a:spcPct val="100000"/>
              </a:lnSpc>
              <a:spcBef>
                <a:spcPts val="1400"/>
              </a:spcBef>
            </a:pPr>
            <a:r>
              <a:rPr lang="en-US" sz="2000" dirty="0">
                <a:solidFill>
                  <a:schemeClr val="accent3">
                    <a:lumMod val="25000"/>
                  </a:schemeClr>
                </a:solidFill>
                <a:latin typeface="Abadi" panose="020B0604020104020204" pitchFamily="34" charset="0"/>
              </a:rPr>
              <a:t>At one point, they switched to using KSC LC-39A before switching back to CCAFS SLC-40 for most of their flights.</a:t>
            </a:r>
          </a:p>
          <a:p>
            <a:pPr>
              <a:lnSpc>
                <a:spcPct val="100000"/>
              </a:lnSpc>
              <a:spcBef>
                <a:spcPts val="1400"/>
              </a:spcBef>
            </a:pPr>
            <a:r>
              <a:rPr lang="en-US" sz="2000" dirty="0">
                <a:solidFill>
                  <a:schemeClr val="accent3">
                    <a:lumMod val="25000"/>
                  </a:schemeClr>
                </a:solidFill>
                <a:latin typeface="Abadi" panose="020B0604020104020204" pitchFamily="34" charset="0"/>
              </a:rPr>
              <a:t>At the beginning, most of the flights had failed outcomes.  But their success rate increased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A8AC9598-4333-EF3C-C08A-38AA67B4811D}"/>
              </a:ext>
            </a:extLst>
          </p:cNvPr>
          <p:cNvPicPr>
            <a:picLocks noChangeAspect="1"/>
          </p:cNvPicPr>
          <p:nvPr/>
        </p:nvPicPr>
        <p:blipFill>
          <a:blip r:embed="rId3"/>
          <a:stretch>
            <a:fillRect/>
          </a:stretch>
        </p:blipFill>
        <p:spPr>
          <a:xfrm>
            <a:off x="2209800" y="1436898"/>
            <a:ext cx="7772400" cy="244108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75489"/>
            <a:ext cx="10515599" cy="19339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lot of flights with payloads less than 8,000 kg originated from CCAFS SLC-40.  </a:t>
            </a:r>
          </a:p>
          <a:p>
            <a:pPr>
              <a:lnSpc>
                <a:spcPct val="100000"/>
              </a:lnSpc>
              <a:spcBef>
                <a:spcPts val="1400"/>
              </a:spcBef>
            </a:pPr>
            <a:r>
              <a:rPr lang="en-US" sz="2200" dirty="0">
                <a:solidFill>
                  <a:schemeClr val="accent3">
                    <a:lumMod val="25000"/>
                  </a:schemeClr>
                </a:solidFill>
                <a:latin typeface="Abadi" panose="020B0604020104020204" pitchFamily="34" charset="0"/>
              </a:rPr>
              <a:t>CCAFS SLC-40 and KSC LC-39A launched the heaviest payloads (those greater than 10,000 kg).</a:t>
            </a:r>
          </a:p>
          <a:p>
            <a:pPr>
              <a:lnSpc>
                <a:spcPct val="100000"/>
              </a:lnSpc>
              <a:spcBef>
                <a:spcPts val="1400"/>
              </a:spcBef>
            </a:pPr>
            <a:r>
              <a:rPr lang="en-US" sz="2200" dirty="0">
                <a:solidFill>
                  <a:schemeClr val="accent3">
                    <a:lumMod val="25000"/>
                  </a:schemeClr>
                </a:solidFill>
                <a:latin typeface="Abadi" panose="020B0604020104020204" pitchFamily="34" charset="0"/>
              </a:rPr>
              <a:t>The heaviest payload launched from VAFB SLC-4E is around 9,600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descr="A graph of a mass of mass&#10;&#10;Description automatically generated with medium confidence">
            <a:extLst>
              <a:ext uri="{FF2B5EF4-FFF2-40B4-BE49-F238E27FC236}">
                <a16:creationId xmlns:a16="http://schemas.microsoft.com/office/drawing/2014/main" id="{A916B91F-EBA4-1AD3-FC2A-22EEBC81BE79}"/>
              </a:ext>
            </a:extLst>
          </p:cNvPr>
          <p:cNvPicPr>
            <a:picLocks noChangeAspect="1"/>
          </p:cNvPicPr>
          <p:nvPr/>
        </p:nvPicPr>
        <p:blipFill>
          <a:blip r:embed="rId3"/>
          <a:stretch>
            <a:fillRect/>
          </a:stretch>
        </p:blipFill>
        <p:spPr>
          <a:xfrm>
            <a:off x="2230623" y="1421595"/>
            <a:ext cx="7772400" cy="24730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740726"/>
            <a:ext cx="10687961" cy="21529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orbit types with the most successful flights were ES-L1, GEO, HEO, and SSO with a success rate of 100%.</a:t>
            </a:r>
          </a:p>
          <a:p>
            <a:pPr>
              <a:lnSpc>
                <a:spcPct val="100000"/>
              </a:lnSpc>
              <a:spcBef>
                <a:spcPts val="1400"/>
              </a:spcBef>
            </a:pPr>
            <a:r>
              <a:rPr lang="en-US" sz="2200" dirty="0">
                <a:solidFill>
                  <a:schemeClr val="accent3">
                    <a:lumMod val="25000"/>
                  </a:schemeClr>
                </a:solidFill>
                <a:latin typeface="Abadi" panose="020B0604020104020204" pitchFamily="34" charset="0"/>
              </a:rPr>
              <a:t>The least successful orbit type is SO, with a success rate of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1" name="Picture 10" descr="A graph of success rate&#10;&#10;Description automatically generated">
            <a:extLst>
              <a:ext uri="{FF2B5EF4-FFF2-40B4-BE49-F238E27FC236}">
                <a16:creationId xmlns:a16="http://schemas.microsoft.com/office/drawing/2014/main" id="{98AA2A91-75F6-C10E-EAD7-108874EC43E3}"/>
              </a:ext>
            </a:extLst>
          </p:cNvPr>
          <p:cNvPicPr>
            <a:picLocks noChangeAspect="1"/>
          </p:cNvPicPr>
          <p:nvPr/>
        </p:nvPicPr>
        <p:blipFill>
          <a:blip r:embed="rId3"/>
          <a:stretch>
            <a:fillRect/>
          </a:stretch>
        </p:blipFill>
        <p:spPr>
          <a:xfrm>
            <a:off x="3313640" y="1474412"/>
            <a:ext cx="5600700" cy="18796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05992"/>
            <a:ext cx="10515599" cy="15753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the beginning, most flights had orbit types of LEO, ISS, PO, and GTO.</a:t>
            </a:r>
          </a:p>
          <a:p>
            <a:pPr>
              <a:lnSpc>
                <a:spcPct val="100000"/>
              </a:lnSpc>
              <a:spcBef>
                <a:spcPts val="1400"/>
              </a:spcBef>
            </a:pPr>
            <a:r>
              <a:rPr lang="en-US" sz="2200" dirty="0">
                <a:solidFill>
                  <a:schemeClr val="accent3">
                    <a:lumMod val="25000"/>
                  </a:schemeClr>
                </a:solidFill>
                <a:latin typeface="Abadi" panose="020B0604020104020204" pitchFamily="34" charset="0"/>
              </a:rPr>
              <a:t>Over time, other orbit types were added.</a:t>
            </a:r>
          </a:p>
          <a:p>
            <a:pPr>
              <a:lnSpc>
                <a:spcPct val="100000"/>
              </a:lnSpc>
              <a:spcBef>
                <a:spcPts val="1400"/>
              </a:spcBef>
            </a:pPr>
            <a:r>
              <a:rPr lang="en-US" sz="2200" dirty="0">
                <a:solidFill>
                  <a:schemeClr val="accent3">
                    <a:lumMod val="25000"/>
                  </a:schemeClr>
                </a:solidFill>
                <a:latin typeface="Abadi" panose="020B0604020104020204" pitchFamily="34" charset="0"/>
              </a:rPr>
              <a:t>Later flights concentrated on VLEO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descr="A graph of flight number&#10;&#10;Description automatically generated">
            <a:extLst>
              <a:ext uri="{FF2B5EF4-FFF2-40B4-BE49-F238E27FC236}">
                <a16:creationId xmlns:a16="http://schemas.microsoft.com/office/drawing/2014/main" id="{81525184-80CD-448B-96F5-56E53D248DF4}"/>
              </a:ext>
            </a:extLst>
          </p:cNvPr>
          <p:cNvPicPr>
            <a:picLocks noChangeAspect="1"/>
          </p:cNvPicPr>
          <p:nvPr/>
        </p:nvPicPr>
        <p:blipFill>
          <a:blip r:embed="rId3"/>
          <a:stretch>
            <a:fillRect/>
          </a:stretch>
        </p:blipFill>
        <p:spPr>
          <a:xfrm>
            <a:off x="2209800" y="1503413"/>
            <a:ext cx="7772400" cy="247213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882044"/>
            <a:ext cx="10515599" cy="24373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Flights to the ISS typically carry between 2,000 to 3,000 kg per flight.  Although some flights carried as much as 12,000 kg.</a:t>
            </a:r>
          </a:p>
          <a:p>
            <a:pPr>
              <a:lnSpc>
                <a:spcPct val="100000"/>
              </a:lnSpc>
              <a:spcBef>
                <a:spcPts val="1400"/>
              </a:spcBef>
            </a:pPr>
            <a:r>
              <a:rPr lang="en-US" sz="2200" dirty="0">
                <a:solidFill>
                  <a:schemeClr val="accent3">
                    <a:lumMod val="25000"/>
                  </a:schemeClr>
                </a:solidFill>
                <a:latin typeface="Abadi" panose="020B0604020104020204" pitchFamily="34" charset="0"/>
              </a:rPr>
              <a:t>VLEO orbits tend to carry heavier payloads compared to LEO ones.</a:t>
            </a:r>
          </a:p>
          <a:p>
            <a:pPr>
              <a:lnSpc>
                <a:spcPct val="100000"/>
              </a:lnSpc>
              <a:spcBef>
                <a:spcPts val="1400"/>
              </a:spcBef>
            </a:pPr>
            <a:r>
              <a:rPr lang="en-US" sz="2200" dirty="0">
                <a:solidFill>
                  <a:schemeClr val="accent3">
                    <a:lumMod val="25000"/>
                  </a:schemeClr>
                </a:solidFill>
                <a:latin typeface="Abadi" panose="020B0604020104020204" pitchFamily="34" charset="0"/>
              </a:rPr>
              <a:t>Payloads for GTO orbits range from around 3,000 to 7,000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 name="Picture 8" descr="A graph of a graph with numbers and a number of dots&#10;&#10;Description automatically generated with medium confidence">
            <a:extLst>
              <a:ext uri="{FF2B5EF4-FFF2-40B4-BE49-F238E27FC236}">
                <a16:creationId xmlns:a16="http://schemas.microsoft.com/office/drawing/2014/main" id="{F0932AE1-DDEB-B4A4-2FE8-573591EED268}"/>
              </a:ext>
            </a:extLst>
          </p:cNvPr>
          <p:cNvPicPr>
            <a:picLocks noChangeAspect="1"/>
          </p:cNvPicPr>
          <p:nvPr/>
        </p:nvPicPr>
        <p:blipFill>
          <a:blip r:embed="rId3"/>
          <a:stretch>
            <a:fillRect/>
          </a:stretch>
        </p:blipFill>
        <p:spPr>
          <a:xfrm>
            <a:off x="2209800" y="1387693"/>
            <a:ext cx="7772400" cy="249435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9418"/>
            <a:ext cx="5896796" cy="47399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Between 2010 and 2013, there were no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Starting from 2013, the success rate increased on an annual basis.</a:t>
            </a:r>
          </a:p>
          <a:p>
            <a:pPr>
              <a:lnSpc>
                <a:spcPct val="100000"/>
              </a:lnSpc>
              <a:spcBef>
                <a:spcPts val="1400"/>
              </a:spcBef>
            </a:pPr>
            <a:r>
              <a:rPr lang="en-US" sz="2200" dirty="0">
                <a:solidFill>
                  <a:schemeClr val="accent3">
                    <a:lumMod val="25000"/>
                  </a:schemeClr>
                </a:solidFill>
                <a:latin typeface="Abadi" panose="020B0604020104020204" pitchFamily="34" charset="0"/>
              </a:rPr>
              <a:t>There was a dip in the success rate around 2018 but recovered in 2019 and dipped again slightly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 name="Picture 8" descr="A line graph with numbers and a line&#10;&#10;Description automatically generated">
            <a:extLst>
              <a:ext uri="{FF2B5EF4-FFF2-40B4-BE49-F238E27FC236}">
                <a16:creationId xmlns:a16="http://schemas.microsoft.com/office/drawing/2014/main" id="{13FF6946-C884-DD8E-B836-F0E070AED462}"/>
              </a:ext>
            </a:extLst>
          </p:cNvPr>
          <p:cNvPicPr>
            <a:picLocks noChangeAspect="1"/>
          </p:cNvPicPr>
          <p:nvPr/>
        </p:nvPicPr>
        <p:blipFill>
          <a:blip r:embed="rId3"/>
          <a:stretch>
            <a:fillRect/>
          </a:stretch>
        </p:blipFill>
        <p:spPr>
          <a:xfrm>
            <a:off x="6840611" y="2534101"/>
            <a:ext cx="4445000" cy="28829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names of all the unique launch sites are:</a:t>
            </a:r>
          </a:p>
          <a:p>
            <a:pPr lvl="1">
              <a:lnSpc>
                <a:spcPct val="100000"/>
              </a:lnSpc>
              <a:spcBef>
                <a:spcPts val="1400"/>
              </a:spcBef>
            </a:pPr>
            <a:r>
              <a:rPr lang="en-US" sz="1400" dirty="0">
                <a:solidFill>
                  <a:schemeClr val="accent3">
                    <a:lumMod val="25000"/>
                  </a:schemeClr>
                </a:solidFill>
              </a:rPr>
              <a:t>CCAFS LC-40</a:t>
            </a:r>
          </a:p>
          <a:p>
            <a:pPr lvl="1">
              <a:lnSpc>
                <a:spcPct val="100000"/>
              </a:lnSpc>
              <a:spcBef>
                <a:spcPts val="1400"/>
              </a:spcBef>
            </a:pPr>
            <a:r>
              <a:rPr lang="en-US" sz="1400" dirty="0">
                <a:solidFill>
                  <a:schemeClr val="accent3">
                    <a:lumMod val="25000"/>
                  </a:schemeClr>
                </a:solidFill>
              </a:rPr>
              <a:t>CCAFS SLC-40</a:t>
            </a:r>
          </a:p>
          <a:p>
            <a:pPr lvl="1">
              <a:lnSpc>
                <a:spcPct val="100000"/>
              </a:lnSpc>
              <a:spcBef>
                <a:spcPts val="1400"/>
              </a:spcBef>
            </a:pPr>
            <a:r>
              <a:rPr lang="en-US" sz="1400" dirty="0">
                <a:solidFill>
                  <a:schemeClr val="accent3">
                    <a:lumMod val="25000"/>
                  </a:schemeClr>
                </a:solidFill>
              </a:rPr>
              <a:t>KSC LC-39A</a:t>
            </a:r>
          </a:p>
          <a:p>
            <a:pPr lvl="1">
              <a:lnSpc>
                <a:spcPct val="100000"/>
              </a:lnSpc>
              <a:spcBef>
                <a:spcPts val="1400"/>
              </a:spcBef>
            </a:pPr>
            <a:r>
              <a:rPr lang="en-US" sz="1400" dirty="0">
                <a:solidFill>
                  <a:schemeClr val="accent3">
                    <a:lumMod val="25000"/>
                  </a:schemeClr>
                </a:solidFill>
              </a:rPr>
              <a:t>VAFB SLC-4E</a:t>
            </a:r>
          </a:p>
          <a:p>
            <a:pPr>
              <a:lnSpc>
                <a:spcPct val="100000"/>
              </a:lnSpc>
              <a:spcBef>
                <a:spcPts val="1400"/>
              </a:spcBef>
            </a:pPr>
            <a:r>
              <a:rPr lang="en-US" sz="2200" dirty="0">
                <a:solidFill>
                  <a:schemeClr val="accent3">
                    <a:lumMod val="25000"/>
                  </a:schemeClr>
                </a:solidFill>
              </a:rPr>
              <a:t>The SQL query used to retrieve this data is:</a:t>
            </a:r>
          </a:p>
          <a:p>
            <a:pPr>
              <a:lnSpc>
                <a:spcPct val="100000"/>
              </a:lnSpc>
              <a:spcBef>
                <a:spcPts val="1400"/>
              </a:spcBef>
            </a:pPr>
            <a:endParaRPr lang="en-US" sz="1800" b="1" dirty="0">
              <a:solidFill>
                <a:srgbClr val="000000"/>
              </a:solidFill>
              <a:latin typeface="Courier New" panose="02070309020205020404" pitchFamily="49" charset="0"/>
              <a:cs typeface="Courier New" panose="02070309020205020404" pitchFamily="49" charset="0"/>
            </a:endParaRPr>
          </a:p>
          <a:p>
            <a:pPr>
              <a:lnSpc>
                <a:spcPct val="100000"/>
              </a:lnSpc>
              <a:spcBef>
                <a:spcPts val="1400"/>
              </a:spcBef>
            </a:pPr>
            <a:r>
              <a:rPr lang="en-US" sz="1800" b="1" dirty="0">
                <a:solidFill>
                  <a:srgbClr val="000000"/>
                </a:solidFill>
                <a:latin typeface="Courier New" panose="02070309020205020404" pitchFamily="49" charset="0"/>
                <a:cs typeface="Courier New" panose="02070309020205020404" pitchFamily="49" charset="0"/>
              </a:rPr>
              <a:t>DISTINCT</a:t>
            </a:r>
            <a:r>
              <a:rPr lang="en-US" sz="1800" dirty="0">
                <a:solidFill>
                  <a:srgbClr val="000000"/>
                </a:solidFill>
              </a:rPr>
              <a:t> instructs SQL to only return unique values of </a:t>
            </a:r>
            <a:r>
              <a:rPr lang="en-US" sz="1800" b="1" dirty="0" err="1">
                <a:solidFill>
                  <a:srgbClr val="000000"/>
                </a:solidFill>
                <a:latin typeface="Courier New" panose="02070309020205020404" pitchFamily="49" charset="0"/>
                <a:cs typeface="Courier New" panose="02070309020205020404" pitchFamily="49" charset="0"/>
              </a:rPr>
              <a:t>Launch_Site</a:t>
            </a:r>
            <a:r>
              <a:rPr lang="en-US" sz="1800" dirty="0">
                <a:solidFill>
                  <a:srgbClr val="000000"/>
                </a:solidFill>
              </a:rPr>
              <a:t> from the table.</a:t>
            </a:r>
          </a:p>
          <a:p>
            <a:pPr>
              <a:lnSpc>
                <a:spcPct val="100000"/>
              </a:lnSpc>
              <a:spcBef>
                <a:spcPts val="1400"/>
              </a:spcBef>
            </a:pPr>
            <a:r>
              <a:rPr lang="en-US" sz="1800" b="1" dirty="0">
                <a:solidFill>
                  <a:srgbClr val="000000"/>
                </a:solidFill>
                <a:effectLst/>
                <a:latin typeface="Courier New" panose="02070309020205020404" pitchFamily="49" charset="0"/>
                <a:cs typeface="Courier New" panose="02070309020205020404" pitchFamily="49" charset="0"/>
              </a:rPr>
              <a:t>ORDER BY </a:t>
            </a:r>
            <a:r>
              <a:rPr lang="en-US" sz="1800" b="0" dirty="0">
                <a:solidFill>
                  <a:srgbClr val="000000"/>
                </a:solidFill>
                <a:effectLst/>
              </a:rPr>
              <a:t>instructs SQL to order the output by </a:t>
            </a:r>
            <a:r>
              <a:rPr lang="en-US" sz="1800" b="1" dirty="0" err="1">
                <a:solidFill>
                  <a:srgbClr val="000000"/>
                </a:solidFill>
                <a:effectLst/>
                <a:latin typeface="Courier New" panose="02070309020205020404" pitchFamily="49" charset="0"/>
                <a:cs typeface="Courier New" panose="02070309020205020404" pitchFamily="49" charset="0"/>
              </a:rPr>
              <a:t>Launch_Site</a:t>
            </a:r>
            <a:r>
              <a:rPr lang="en-US" sz="1800" b="1" dirty="0">
                <a:solidFill>
                  <a:srgbClr val="000000"/>
                </a:solidFill>
                <a:effectLst/>
                <a:latin typeface="Courier New" panose="02070309020205020404" pitchFamily="49" charset="0"/>
                <a:cs typeface="Courier New" panose="02070309020205020404" pitchFamily="49" charset="0"/>
              </a:rPr>
              <a:t>.</a:t>
            </a:r>
            <a:r>
              <a:rPr lang="en-US" sz="1800" dirty="0">
                <a:solidFill>
                  <a:srgbClr val="000000"/>
                </a:solidFill>
                <a:effectLst/>
                <a:cs typeface="Courier New" panose="02070309020205020404" pitchFamily="49" charset="0"/>
              </a:rPr>
              <a:t> The default order </a:t>
            </a:r>
            <a:r>
              <a:rPr lang="en-US" sz="1800" dirty="0">
                <a:solidFill>
                  <a:srgbClr val="000000"/>
                </a:solidFill>
                <a:cs typeface="Courier New" panose="02070309020205020404" pitchFamily="49" charset="0"/>
              </a:rPr>
              <a:t>is </a:t>
            </a:r>
            <a:r>
              <a:rPr lang="en-US" sz="1800" b="0" dirty="0">
                <a:solidFill>
                  <a:srgbClr val="000000"/>
                </a:solidFill>
                <a:effectLst/>
              </a:rPr>
              <a:t>in ascending order.</a:t>
            </a:r>
          </a:p>
          <a:p>
            <a:pPr>
              <a:lnSpc>
                <a:spcPct val="100000"/>
              </a:lnSpc>
              <a:spcBef>
                <a:spcPts val="1400"/>
              </a:spcBef>
            </a:pPr>
            <a:endParaRPr lang="en-US" sz="2200" dirty="0">
              <a:solidFill>
                <a:schemeClr val="accent3">
                  <a:lumMod val="25000"/>
                </a:schemeClr>
              </a:solidFill>
            </a:endParaRPr>
          </a:p>
          <a:p>
            <a:pPr lvl="1">
              <a:lnSpc>
                <a:spcPct val="100000"/>
              </a:lnSpc>
              <a:spcBef>
                <a:spcPts val="1400"/>
              </a:spcBef>
            </a:pPr>
            <a:endParaRPr lang="en-US" sz="1800" dirty="0">
              <a:solidFill>
                <a:schemeClr val="accent3">
                  <a:lumMod val="25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descr="A black text on a white background&#10;&#10;Description automatically generated">
            <a:extLst>
              <a:ext uri="{FF2B5EF4-FFF2-40B4-BE49-F238E27FC236}">
                <a16:creationId xmlns:a16="http://schemas.microsoft.com/office/drawing/2014/main" id="{A9C66524-7303-7FF8-0738-E9824E2E1DEA}"/>
              </a:ext>
            </a:extLst>
          </p:cNvPr>
          <p:cNvPicPr>
            <a:picLocks noChangeAspect="1"/>
          </p:cNvPicPr>
          <p:nvPr/>
        </p:nvPicPr>
        <p:blipFill>
          <a:blip r:embed="rId3"/>
          <a:stretch>
            <a:fillRect/>
          </a:stretch>
        </p:blipFill>
        <p:spPr>
          <a:xfrm>
            <a:off x="9004299" y="2351607"/>
            <a:ext cx="1511300" cy="1409700"/>
          </a:xfrm>
          <a:prstGeom prst="rect">
            <a:avLst/>
          </a:prstGeom>
        </p:spPr>
      </p:pic>
      <p:pic>
        <p:nvPicPr>
          <p:cNvPr id="10" name="Picture 9">
            <a:extLst>
              <a:ext uri="{FF2B5EF4-FFF2-40B4-BE49-F238E27FC236}">
                <a16:creationId xmlns:a16="http://schemas.microsoft.com/office/drawing/2014/main" id="{40A88DB7-CE4E-DFFD-B0CA-363BBA54A1F8}"/>
              </a:ext>
            </a:extLst>
          </p:cNvPr>
          <p:cNvPicPr>
            <a:picLocks noChangeAspect="1"/>
          </p:cNvPicPr>
          <p:nvPr/>
        </p:nvPicPr>
        <p:blipFill>
          <a:blip r:embed="rId4"/>
          <a:stretch>
            <a:fillRect/>
          </a:stretch>
        </p:blipFill>
        <p:spPr>
          <a:xfrm>
            <a:off x="1322036" y="4354396"/>
            <a:ext cx="7772400" cy="49049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629"/>
            <a:ext cx="9745589" cy="4677334"/>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5 records where the launch site begins with ‘CCA’ are:</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SQL used to retrieve this is:</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b="1" dirty="0">
                <a:solidFill>
                  <a:schemeClr val="accent3">
                    <a:lumMod val="25000"/>
                  </a:schemeClr>
                </a:solidFill>
                <a:latin typeface="Courier New" panose="02070309020205020404" pitchFamily="49" charset="0"/>
                <a:cs typeface="Courier New" panose="02070309020205020404" pitchFamily="49" charset="0"/>
              </a:rPr>
              <a:t>LIKE</a:t>
            </a:r>
            <a:r>
              <a:rPr lang="en-US" sz="2200" dirty="0">
                <a:solidFill>
                  <a:schemeClr val="accent3">
                    <a:lumMod val="25000"/>
                  </a:schemeClr>
                </a:solidFill>
              </a:rPr>
              <a:t> combined with </a:t>
            </a:r>
            <a:r>
              <a:rPr lang="en-US" sz="2200" dirty="0">
                <a:solidFill>
                  <a:schemeClr val="accent3">
                    <a:lumMod val="25000"/>
                  </a:schemeClr>
                </a:solidFill>
                <a:cs typeface="Courier New" panose="02070309020205020404" pitchFamily="49" charset="0"/>
              </a:rPr>
              <a:t>‘</a:t>
            </a:r>
            <a:r>
              <a:rPr lang="en-US" sz="2200" b="1" dirty="0">
                <a:solidFill>
                  <a:schemeClr val="accent3">
                    <a:lumMod val="25000"/>
                  </a:schemeClr>
                </a:solidFill>
                <a:latin typeface="Courier New" panose="02070309020205020404" pitchFamily="49" charset="0"/>
                <a:cs typeface="Courier New" panose="02070309020205020404" pitchFamily="49" charset="0"/>
              </a:rPr>
              <a:t>CCA%</a:t>
            </a:r>
            <a:r>
              <a:rPr lang="en-US" sz="2200" b="1" dirty="0">
                <a:solidFill>
                  <a:schemeClr val="accent3">
                    <a:lumMod val="25000"/>
                  </a:schemeClr>
                </a:solidFill>
                <a:cs typeface="Courier New" panose="02070309020205020404" pitchFamily="49" charset="0"/>
              </a:rPr>
              <a:t>’</a:t>
            </a:r>
            <a:r>
              <a:rPr lang="en-US" sz="2200" b="1" dirty="0">
                <a:solidFill>
                  <a:schemeClr val="accent3">
                    <a:lumMod val="25000"/>
                  </a:schemeClr>
                </a:solidFill>
              </a:rPr>
              <a:t> </a:t>
            </a:r>
            <a:r>
              <a:rPr lang="en-US" sz="2200" dirty="0">
                <a:solidFill>
                  <a:schemeClr val="accent3">
                    <a:lumMod val="25000"/>
                  </a:schemeClr>
                </a:solidFill>
              </a:rPr>
              <a:t>tells SQL to search the column </a:t>
            </a:r>
            <a:r>
              <a:rPr lang="en-US" sz="2200" b="1" dirty="0" err="1">
                <a:solidFill>
                  <a:schemeClr val="accent3">
                    <a:lumMod val="25000"/>
                  </a:schemeClr>
                </a:solidFill>
                <a:latin typeface="Courier New" panose="02070309020205020404" pitchFamily="49" charset="0"/>
                <a:cs typeface="Courier New" panose="02070309020205020404" pitchFamily="49" charset="0"/>
              </a:rPr>
              <a:t>Launch_Site</a:t>
            </a:r>
            <a:r>
              <a:rPr lang="en-US" sz="2200" dirty="0">
                <a:solidFill>
                  <a:schemeClr val="accent3">
                    <a:lumMod val="25000"/>
                  </a:schemeClr>
                </a:solidFill>
              </a:rPr>
              <a:t> for values that begins with ‘</a:t>
            </a:r>
            <a:r>
              <a:rPr lang="en-US" sz="2200" b="1" dirty="0">
                <a:solidFill>
                  <a:schemeClr val="accent3">
                    <a:lumMod val="25000"/>
                  </a:schemeClr>
                </a:solidFill>
                <a:latin typeface="Courier New" panose="02070309020205020404" pitchFamily="49" charset="0"/>
                <a:cs typeface="Courier New" panose="02070309020205020404" pitchFamily="49" charset="0"/>
              </a:rPr>
              <a:t>CCA</a:t>
            </a:r>
            <a:r>
              <a:rPr lang="en-US" sz="2200" dirty="0">
                <a:solidFill>
                  <a:schemeClr val="accent3">
                    <a:lumMod val="25000"/>
                  </a:schemeClr>
                </a:solidFill>
              </a:rPr>
              <a:t>’.</a:t>
            </a:r>
          </a:p>
          <a:p>
            <a:pPr>
              <a:lnSpc>
                <a:spcPct val="100000"/>
              </a:lnSpc>
              <a:spcBef>
                <a:spcPts val="1400"/>
              </a:spcBef>
            </a:pPr>
            <a:r>
              <a:rPr lang="en-US" sz="2200" b="1" dirty="0">
                <a:solidFill>
                  <a:schemeClr val="accent3">
                    <a:lumMod val="25000"/>
                  </a:schemeClr>
                </a:solidFill>
                <a:latin typeface="Courier New" panose="02070309020205020404" pitchFamily="49" charset="0"/>
                <a:cs typeface="Courier New" panose="02070309020205020404" pitchFamily="49" charset="0"/>
              </a:rPr>
              <a:t>LIMIT</a:t>
            </a:r>
            <a:r>
              <a:rPr lang="en-US" sz="2200" dirty="0">
                <a:solidFill>
                  <a:schemeClr val="accent3">
                    <a:lumMod val="25000"/>
                  </a:schemeClr>
                </a:solidFill>
              </a:rPr>
              <a:t> tells SQL to return the first 5 records it finds.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361457D-5E92-1290-2AF0-112558C1E8B8}"/>
              </a:ext>
            </a:extLst>
          </p:cNvPr>
          <p:cNvPicPr>
            <a:picLocks noChangeAspect="1"/>
          </p:cNvPicPr>
          <p:nvPr/>
        </p:nvPicPr>
        <p:blipFill>
          <a:blip r:embed="rId3"/>
          <a:stretch>
            <a:fillRect/>
          </a:stretch>
        </p:blipFill>
        <p:spPr>
          <a:xfrm>
            <a:off x="1997904" y="3460511"/>
            <a:ext cx="7289800" cy="495300"/>
          </a:xfrm>
          <a:prstGeom prst="rect">
            <a:avLst/>
          </a:prstGeom>
        </p:spPr>
      </p:pic>
      <p:pic>
        <p:nvPicPr>
          <p:cNvPr id="8" name="Picture 7">
            <a:extLst>
              <a:ext uri="{FF2B5EF4-FFF2-40B4-BE49-F238E27FC236}">
                <a16:creationId xmlns:a16="http://schemas.microsoft.com/office/drawing/2014/main" id="{E2039E7A-6360-E655-9966-3A9EF75E2200}"/>
              </a:ext>
            </a:extLst>
          </p:cNvPr>
          <p:cNvPicPr>
            <a:picLocks noChangeAspect="1"/>
          </p:cNvPicPr>
          <p:nvPr/>
        </p:nvPicPr>
        <p:blipFill>
          <a:blip r:embed="rId4"/>
          <a:stretch>
            <a:fillRect/>
          </a:stretch>
        </p:blipFill>
        <p:spPr>
          <a:xfrm>
            <a:off x="1142895" y="2013716"/>
            <a:ext cx="9647265" cy="9327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total payload carried by boosters from NASA is:</a:t>
            </a:r>
          </a:p>
          <a:p>
            <a:pPr marL="0" indent="0">
              <a:lnSpc>
                <a:spcPct val="100000"/>
              </a:lnSpc>
              <a:spcBef>
                <a:spcPts val="1400"/>
              </a:spcBef>
              <a:buNone/>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SQL query used to retrieve this data is:</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cs typeface="Courier New" panose="02070309020205020404" pitchFamily="49" charset="0"/>
              </a:rPr>
              <a:t>The </a:t>
            </a:r>
            <a:r>
              <a:rPr lang="en-US" sz="2200" b="1" dirty="0">
                <a:solidFill>
                  <a:schemeClr val="accent3">
                    <a:lumMod val="25000"/>
                  </a:schemeClr>
                </a:solidFill>
                <a:latin typeface="Courier New" panose="02070309020205020404" pitchFamily="49" charset="0"/>
                <a:cs typeface="Courier New" panose="02070309020205020404" pitchFamily="49" charset="0"/>
              </a:rPr>
              <a:t>SUM()</a:t>
            </a:r>
            <a:r>
              <a:rPr lang="en-US" sz="2200" dirty="0">
                <a:solidFill>
                  <a:schemeClr val="accent3">
                    <a:lumMod val="25000"/>
                  </a:schemeClr>
                </a:solidFill>
              </a:rPr>
              <a:t> function tells SQL to add up all the values in the </a:t>
            </a:r>
            <a:r>
              <a:rPr lang="en-US" sz="2200" b="1" dirty="0">
                <a:solidFill>
                  <a:schemeClr val="accent3">
                    <a:lumMod val="25000"/>
                  </a:schemeClr>
                </a:solidFill>
                <a:latin typeface="Courier New" panose="02070309020205020404" pitchFamily="49" charset="0"/>
                <a:cs typeface="Courier New" panose="02070309020205020404" pitchFamily="49" charset="0"/>
              </a:rPr>
              <a:t>PAYLOAD_MASS_KG_</a:t>
            </a:r>
            <a:r>
              <a:rPr lang="en-US" sz="2200" dirty="0">
                <a:solidFill>
                  <a:schemeClr val="accent3">
                    <a:lumMod val="25000"/>
                  </a:schemeClr>
                </a:solidFill>
              </a:rPr>
              <a:t> column.</a:t>
            </a:r>
          </a:p>
          <a:p>
            <a:pPr>
              <a:lnSpc>
                <a:spcPct val="100000"/>
              </a:lnSpc>
              <a:spcBef>
                <a:spcPts val="1400"/>
              </a:spcBef>
            </a:pPr>
            <a:r>
              <a:rPr lang="en-US" sz="2200" dirty="0">
                <a:solidFill>
                  <a:schemeClr val="accent3">
                    <a:lumMod val="25000"/>
                  </a:schemeClr>
                </a:solidFill>
                <a:cs typeface="Courier New" panose="02070309020205020404" pitchFamily="49" charset="0"/>
              </a:rPr>
              <a:t>The </a:t>
            </a:r>
            <a:r>
              <a:rPr lang="en-US" sz="2200" b="1" dirty="0">
                <a:solidFill>
                  <a:schemeClr val="accent3">
                    <a:lumMod val="25000"/>
                  </a:schemeClr>
                </a:solidFill>
                <a:latin typeface="Courier New" panose="02070309020205020404" pitchFamily="49" charset="0"/>
                <a:cs typeface="Courier New" panose="02070309020205020404" pitchFamily="49" charset="0"/>
              </a:rPr>
              <a:t>WHERE</a:t>
            </a:r>
            <a:r>
              <a:rPr lang="en-US" sz="2200" dirty="0">
                <a:solidFill>
                  <a:schemeClr val="accent3">
                    <a:lumMod val="25000"/>
                  </a:schemeClr>
                </a:solidFill>
              </a:rPr>
              <a:t> clause tells SQL to only include rows where the </a:t>
            </a:r>
            <a:r>
              <a:rPr lang="en-US" sz="2200" b="1" dirty="0">
                <a:solidFill>
                  <a:schemeClr val="accent3">
                    <a:lumMod val="25000"/>
                  </a:schemeClr>
                </a:solidFill>
                <a:latin typeface="Courier New" panose="02070309020205020404" pitchFamily="49" charset="0"/>
                <a:cs typeface="Courier New" panose="02070309020205020404" pitchFamily="49" charset="0"/>
              </a:rPr>
              <a:t>Customer</a:t>
            </a:r>
            <a:r>
              <a:rPr lang="en-US" sz="2200" dirty="0">
                <a:solidFill>
                  <a:schemeClr val="accent3">
                    <a:lumMod val="25000"/>
                  </a:schemeClr>
                </a:solidFill>
              </a:rPr>
              <a:t> is ‘</a:t>
            </a:r>
            <a:r>
              <a:rPr lang="en-US" sz="2200" b="1" dirty="0">
                <a:solidFill>
                  <a:schemeClr val="accent3">
                    <a:lumMod val="25000"/>
                  </a:schemeClr>
                </a:solidFill>
                <a:latin typeface="Courier New" panose="02070309020205020404" pitchFamily="49" charset="0"/>
                <a:cs typeface="Courier New" panose="02070309020205020404" pitchFamily="49" charset="0"/>
              </a:rPr>
              <a:t>NASA (CRS)</a:t>
            </a:r>
            <a:r>
              <a:rPr lang="en-US" sz="2200" dirty="0">
                <a:solidFill>
                  <a:schemeClr val="accent3">
                    <a:lumMod val="25000"/>
                  </a:schemeClr>
                </a:solidFill>
              </a:rPr>
              <a:t>’</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3E5A41F-0963-E734-0152-82708B883536}"/>
              </a:ext>
            </a:extLst>
          </p:cNvPr>
          <p:cNvPicPr>
            <a:picLocks noChangeAspect="1"/>
          </p:cNvPicPr>
          <p:nvPr/>
        </p:nvPicPr>
        <p:blipFill>
          <a:blip r:embed="rId3"/>
          <a:stretch>
            <a:fillRect/>
          </a:stretch>
        </p:blipFill>
        <p:spPr>
          <a:xfrm>
            <a:off x="1753949" y="3382500"/>
            <a:ext cx="7772400" cy="348271"/>
          </a:xfrm>
          <a:prstGeom prst="rect">
            <a:avLst/>
          </a:prstGeom>
        </p:spPr>
      </p:pic>
      <p:pic>
        <p:nvPicPr>
          <p:cNvPr id="8" name="Picture 7">
            <a:extLst>
              <a:ext uri="{FF2B5EF4-FFF2-40B4-BE49-F238E27FC236}">
                <a16:creationId xmlns:a16="http://schemas.microsoft.com/office/drawing/2014/main" id="{80322905-9EFF-1D9B-2272-93A3BF4C7E5A}"/>
              </a:ext>
            </a:extLst>
          </p:cNvPr>
          <p:cNvPicPr>
            <a:picLocks noChangeAspect="1"/>
          </p:cNvPicPr>
          <p:nvPr/>
        </p:nvPicPr>
        <p:blipFill>
          <a:blip r:embed="rId4"/>
          <a:stretch>
            <a:fillRect/>
          </a:stretch>
        </p:blipFill>
        <p:spPr>
          <a:xfrm>
            <a:off x="3503851" y="2302129"/>
            <a:ext cx="2136298" cy="50069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average payload mass carried by booster version F9 v1.1 is</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SQL query used to calculate this is:</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a:t>
            </a:r>
            <a:r>
              <a:rPr lang="en-US" sz="2200" b="1" dirty="0">
                <a:solidFill>
                  <a:schemeClr val="accent3">
                    <a:lumMod val="25000"/>
                  </a:schemeClr>
                </a:solidFill>
                <a:latin typeface="Courier New" panose="02070309020205020404" pitchFamily="49" charset="0"/>
                <a:cs typeface="Courier New" panose="02070309020205020404" pitchFamily="49" charset="0"/>
              </a:rPr>
              <a:t>AVG()</a:t>
            </a:r>
            <a:r>
              <a:rPr lang="en-US" sz="2200" dirty="0">
                <a:solidFill>
                  <a:schemeClr val="accent3">
                    <a:lumMod val="25000"/>
                  </a:schemeClr>
                </a:solidFill>
              </a:rPr>
              <a:t> function tells SQL to get the average of all the values in the </a:t>
            </a:r>
            <a:r>
              <a:rPr lang="en-US" sz="2200" b="1" dirty="0">
                <a:solidFill>
                  <a:schemeClr val="accent3">
                    <a:lumMod val="25000"/>
                  </a:schemeClr>
                </a:solidFill>
                <a:latin typeface="Courier New" panose="02070309020205020404" pitchFamily="49" charset="0"/>
                <a:cs typeface="Courier New" panose="02070309020205020404" pitchFamily="49" charset="0"/>
              </a:rPr>
              <a:t>PAYLOAD_MASS_KG_</a:t>
            </a:r>
            <a:r>
              <a:rPr lang="en-US" sz="2200" dirty="0">
                <a:solidFill>
                  <a:schemeClr val="accent3">
                    <a:lumMod val="25000"/>
                  </a:schemeClr>
                </a:solidFill>
              </a:rPr>
              <a:t> column.</a:t>
            </a:r>
          </a:p>
          <a:p>
            <a:pPr>
              <a:lnSpc>
                <a:spcPct val="100000"/>
              </a:lnSpc>
              <a:spcBef>
                <a:spcPts val="1400"/>
              </a:spcBef>
            </a:pPr>
            <a:r>
              <a:rPr lang="en-US" sz="2200" dirty="0">
                <a:solidFill>
                  <a:schemeClr val="accent3">
                    <a:lumMod val="25000"/>
                  </a:schemeClr>
                </a:solidFill>
              </a:rPr>
              <a:t>The </a:t>
            </a:r>
            <a:r>
              <a:rPr lang="en-US" sz="2200" b="1" dirty="0">
                <a:solidFill>
                  <a:schemeClr val="accent3">
                    <a:lumMod val="25000"/>
                  </a:schemeClr>
                </a:solidFill>
                <a:latin typeface="Courier New" panose="02070309020205020404" pitchFamily="49" charset="0"/>
                <a:cs typeface="Courier New" panose="02070309020205020404" pitchFamily="49" charset="0"/>
              </a:rPr>
              <a:t>WHERE</a:t>
            </a:r>
            <a:r>
              <a:rPr lang="en-US" sz="2200" dirty="0">
                <a:solidFill>
                  <a:schemeClr val="accent3">
                    <a:lumMod val="25000"/>
                  </a:schemeClr>
                </a:solidFill>
              </a:rPr>
              <a:t> clause tells SQL to limit the results where the </a:t>
            </a:r>
            <a:r>
              <a:rPr lang="en-US" sz="2200" b="1" dirty="0" err="1">
                <a:solidFill>
                  <a:schemeClr val="accent3">
                    <a:lumMod val="25000"/>
                  </a:schemeClr>
                </a:solidFill>
                <a:latin typeface="Courier New" panose="02070309020205020404" pitchFamily="49" charset="0"/>
                <a:cs typeface="Courier New" panose="02070309020205020404" pitchFamily="49" charset="0"/>
              </a:rPr>
              <a:t>Booster_Version</a:t>
            </a:r>
            <a:r>
              <a:rPr lang="en-US" sz="2200" dirty="0">
                <a:solidFill>
                  <a:schemeClr val="accent3">
                    <a:lumMod val="25000"/>
                  </a:schemeClr>
                </a:solidFill>
              </a:rPr>
              <a:t> contains the pattern </a:t>
            </a:r>
            <a:r>
              <a:rPr lang="en-US" sz="2200" b="1" dirty="0">
                <a:solidFill>
                  <a:schemeClr val="accent3">
                    <a:lumMod val="25000"/>
                  </a:schemeClr>
                </a:solidFill>
                <a:latin typeface="Courier New" panose="02070309020205020404" pitchFamily="49" charset="0"/>
                <a:cs typeface="Courier New" panose="02070309020205020404" pitchFamily="49" charset="0"/>
              </a:rPr>
              <a:t>‘%F9 v1.1%</a:t>
            </a:r>
            <a:r>
              <a:rPr lang="en-US" sz="2200" dirty="0">
                <a:solidFill>
                  <a:schemeClr val="accent3">
                    <a:lumMod val="25000"/>
                  </a:schemeClr>
                </a:solidFill>
              </a:rPr>
              <a:t>’.  The ‘</a:t>
            </a:r>
            <a:r>
              <a:rPr lang="en-US" sz="2200" b="1" dirty="0">
                <a:solidFill>
                  <a:schemeClr val="accent3">
                    <a:lumMod val="25000"/>
                  </a:schemeClr>
                </a:solidFill>
                <a:latin typeface="Courier New" panose="02070309020205020404" pitchFamily="49" charset="0"/>
                <a:cs typeface="Courier New" panose="02070309020205020404" pitchFamily="49" charset="0"/>
              </a:rPr>
              <a:t>%</a:t>
            </a:r>
            <a:r>
              <a:rPr lang="en-US" sz="2200" dirty="0">
                <a:solidFill>
                  <a:schemeClr val="accent3">
                    <a:lumMod val="25000"/>
                  </a:schemeClr>
                </a:solidFill>
              </a:rPr>
              <a:t>’ on both sides tell the </a:t>
            </a:r>
            <a:r>
              <a:rPr lang="en-US" sz="2200" b="1" dirty="0">
                <a:solidFill>
                  <a:schemeClr val="accent3">
                    <a:lumMod val="25000"/>
                  </a:schemeClr>
                </a:solidFill>
                <a:latin typeface="Courier New" panose="02070309020205020404" pitchFamily="49" charset="0"/>
                <a:cs typeface="Courier New" panose="02070309020205020404" pitchFamily="49" charset="0"/>
              </a:rPr>
              <a:t>LIKE</a:t>
            </a:r>
            <a:r>
              <a:rPr lang="en-US" sz="2200" dirty="0">
                <a:solidFill>
                  <a:schemeClr val="accent3">
                    <a:lumMod val="25000"/>
                  </a:schemeClr>
                </a:solidFill>
              </a:rPr>
              <a:t> clause to match anywhere in the string.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BCD8814-2D2C-E077-8A0C-6AA34695E12F}"/>
              </a:ext>
            </a:extLst>
          </p:cNvPr>
          <p:cNvPicPr>
            <a:picLocks noChangeAspect="1"/>
          </p:cNvPicPr>
          <p:nvPr/>
        </p:nvPicPr>
        <p:blipFill>
          <a:blip r:embed="rId3"/>
          <a:stretch>
            <a:fillRect/>
          </a:stretch>
        </p:blipFill>
        <p:spPr>
          <a:xfrm>
            <a:off x="4743450" y="2299936"/>
            <a:ext cx="2705100" cy="558800"/>
          </a:xfrm>
          <a:prstGeom prst="rect">
            <a:avLst/>
          </a:prstGeom>
        </p:spPr>
      </p:pic>
      <p:pic>
        <p:nvPicPr>
          <p:cNvPr id="8" name="Picture 7">
            <a:extLst>
              <a:ext uri="{FF2B5EF4-FFF2-40B4-BE49-F238E27FC236}">
                <a16:creationId xmlns:a16="http://schemas.microsoft.com/office/drawing/2014/main" id="{DE22A541-44A0-126A-0F5C-83F6C0E99903}"/>
              </a:ext>
            </a:extLst>
          </p:cNvPr>
          <p:cNvPicPr>
            <a:picLocks noChangeAspect="1"/>
          </p:cNvPicPr>
          <p:nvPr/>
        </p:nvPicPr>
        <p:blipFill>
          <a:blip r:embed="rId4"/>
          <a:stretch>
            <a:fillRect/>
          </a:stretch>
        </p:blipFill>
        <p:spPr>
          <a:xfrm>
            <a:off x="2141611" y="3323367"/>
            <a:ext cx="7772400" cy="40148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The date of the first successful landing outcome on ground pad is:</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SQL query used to determine this is:</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a:t>
            </a:r>
            <a:r>
              <a:rPr lang="en-US" sz="2200" b="1" dirty="0">
                <a:solidFill>
                  <a:schemeClr val="accent3">
                    <a:lumMod val="25000"/>
                  </a:schemeClr>
                </a:solidFill>
                <a:latin typeface="Courier New" panose="02070309020205020404" pitchFamily="49" charset="0"/>
                <a:cs typeface="Courier New" panose="02070309020205020404" pitchFamily="49" charset="0"/>
              </a:rPr>
              <a:t>MIN()</a:t>
            </a:r>
            <a:r>
              <a:rPr lang="en-US" sz="2200" dirty="0">
                <a:solidFill>
                  <a:schemeClr val="accent3">
                    <a:lumMod val="25000"/>
                  </a:schemeClr>
                </a:solidFill>
              </a:rPr>
              <a:t> function is used to find the minimum value in the specified column.</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E7E2166-CFD8-1397-1490-4F3735EFD13B}"/>
              </a:ext>
            </a:extLst>
          </p:cNvPr>
          <p:cNvPicPr>
            <a:picLocks noChangeAspect="1"/>
          </p:cNvPicPr>
          <p:nvPr/>
        </p:nvPicPr>
        <p:blipFill>
          <a:blip r:embed="rId3"/>
          <a:stretch>
            <a:fillRect/>
          </a:stretch>
        </p:blipFill>
        <p:spPr>
          <a:xfrm>
            <a:off x="1764696" y="3491393"/>
            <a:ext cx="7772400" cy="401838"/>
          </a:xfrm>
          <a:prstGeom prst="rect">
            <a:avLst/>
          </a:prstGeom>
        </p:spPr>
      </p:pic>
      <p:pic>
        <p:nvPicPr>
          <p:cNvPr id="8" name="Picture 7">
            <a:extLst>
              <a:ext uri="{FF2B5EF4-FFF2-40B4-BE49-F238E27FC236}">
                <a16:creationId xmlns:a16="http://schemas.microsoft.com/office/drawing/2014/main" id="{651CB4AF-2336-F64F-F1A0-F9DB9046AA6E}"/>
              </a:ext>
            </a:extLst>
          </p:cNvPr>
          <p:cNvPicPr>
            <a:picLocks noChangeAspect="1"/>
          </p:cNvPicPr>
          <p:nvPr/>
        </p:nvPicPr>
        <p:blipFill>
          <a:blip r:embed="rId4"/>
          <a:stretch>
            <a:fillRect/>
          </a:stretch>
        </p:blipFill>
        <p:spPr>
          <a:xfrm>
            <a:off x="5064954" y="2361183"/>
            <a:ext cx="1155700" cy="5461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9395"/>
            <a:ext cx="9745589" cy="464756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The names of boosters which have successfully landed on drone ship and had payload mass greater than 4000 but less than 6000 are:</a:t>
            </a:r>
          </a:p>
          <a:p>
            <a:pPr>
              <a:lnSpc>
                <a:spcPct val="100000"/>
              </a:lnSpc>
              <a:spcBef>
                <a:spcPts val="1400"/>
              </a:spcBef>
            </a:pPr>
            <a:endParaRPr lang="en-US" sz="1600" dirty="0">
              <a:solidFill>
                <a:schemeClr val="accent3">
                  <a:lumMod val="25000"/>
                </a:schemeClr>
              </a:solidFill>
            </a:endParaRPr>
          </a:p>
          <a:p>
            <a:pPr>
              <a:lnSpc>
                <a:spcPct val="100000"/>
              </a:lnSpc>
              <a:spcBef>
                <a:spcPts val="1400"/>
              </a:spcBef>
            </a:pPr>
            <a:endParaRPr lang="en-US" sz="16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SQL query used to retrieve this data is:</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a:t>
            </a:r>
            <a:r>
              <a:rPr lang="en-US" sz="2200" b="1" dirty="0">
                <a:solidFill>
                  <a:schemeClr val="accent3">
                    <a:lumMod val="25000"/>
                  </a:schemeClr>
                </a:solidFill>
                <a:latin typeface="Courier New" panose="02070309020205020404" pitchFamily="49" charset="0"/>
                <a:cs typeface="Courier New" panose="02070309020205020404" pitchFamily="49" charset="0"/>
              </a:rPr>
              <a:t>\</a:t>
            </a:r>
            <a:r>
              <a:rPr lang="en-US" sz="2200" dirty="0">
                <a:solidFill>
                  <a:schemeClr val="accent3">
                    <a:lumMod val="25000"/>
                  </a:schemeClr>
                </a:solidFill>
              </a:rPr>
              <a:t>’ tells the </a:t>
            </a:r>
            <a:r>
              <a:rPr lang="en-US" sz="2200" b="1" dirty="0">
                <a:solidFill>
                  <a:schemeClr val="accent3">
                    <a:lumMod val="25000"/>
                  </a:schemeClr>
                </a:solidFill>
                <a:latin typeface="Courier New" panose="02070309020205020404" pitchFamily="49" charset="0"/>
                <a:cs typeface="Courier New" panose="02070309020205020404" pitchFamily="49" charset="0"/>
              </a:rPr>
              <a:t>%</a:t>
            </a:r>
            <a:r>
              <a:rPr lang="en-US" sz="2200" b="1" dirty="0" err="1">
                <a:solidFill>
                  <a:schemeClr val="accent3">
                    <a:lumMod val="25000"/>
                  </a:schemeClr>
                </a:solidFill>
                <a:latin typeface="Courier New" panose="02070309020205020404" pitchFamily="49" charset="0"/>
                <a:cs typeface="Courier New" panose="02070309020205020404" pitchFamily="49" charset="0"/>
              </a:rPr>
              <a:t>sql</a:t>
            </a:r>
            <a:r>
              <a:rPr lang="en-US" sz="2200" dirty="0">
                <a:solidFill>
                  <a:schemeClr val="accent3">
                    <a:lumMod val="25000"/>
                  </a:schemeClr>
                </a:solidFill>
              </a:rPr>
              <a:t> parser that it is a multi-line command.</a:t>
            </a:r>
          </a:p>
          <a:p>
            <a:pPr>
              <a:lnSpc>
                <a:spcPct val="100000"/>
              </a:lnSpc>
              <a:spcBef>
                <a:spcPts val="1400"/>
              </a:spcBef>
            </a:pPr>
            <a:r>
              <a:rPr lang="en-US" sz="2200" dirty="0">
                <a:solidFill>
                  <a:schemeClr val="accent3">
                    <a:lumMod val="25000"/>
                  </a:schemeClr>
                </a:solidFill>
              </a:rPr>
              <a:t>The </a:t>
            </a:r>
            <a:r>
              <a:rPr lang="en-US" sz="2200" b="1" dirty="0">
                <a:solidFill>
                  <a:schemeClr val="accent3">
                    <a:lumMod val="25000"/>
                  </a:schemeClr>
                </a:solidFill>
                <a:latin typeface="Courier New" panose="02070309020205020404" pitchFamily="49" charset="0"/>
                <a:cs typeface="Courier New" panose="02070309020205020404" pitchFamily="49" charset="0"/>
              </a:rPr>
              <a:t>WHERE</a:t>
            </a:r>
            <a:r>
              <a:rPr lang="en-US" sz="2200" dirty="0">
                <a:solidFill>
                  <a:schemeClr val="accent3">
                    <a:lumMod val="25000"/>
                  </a:schemeClr>
                </a:solidFill>
              </a:rPr>
              <a:t> clause tells SQL to return records where the </a:t>
            </a:r>
            <a:r>
              <a:rPr lang="en-US" sz="2200" b="1"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2200" dirty="0">
                <a:solidFill>
                  <a:schemeClr val="accent3">
                    <a:lumMod val="25000"/>
                  </a:schemeClr>
                </a:solidFill>
              </a:rPr>
              <a:t> is equal to ‘</a:t>
            </a:r>
            <a:r>
              <a:rPr lang="en-US" sz="2200" b="1" dirty="0">
                <a:solidFill>
                  <a:schemeClr val="accent3">
                    <a:lumMod val="25000"/>
                  </a:schemeClr>
                </a:solidFill>
                <a:latin typeface="Courier New" panose="02070309020205020404" pitchFamily="49" charset="0"/>
                <a:cs typeface="Courier New" panose="02070309020205020404" pitchFamily="49" charset="0"/>
              </a:rPr>
              <a:t>Success (drone ship)</a:t>
            </a:r>
            <a:r>
              <a:rPr lang="en-US" sz="2200" dirty="0">
                <a:solidFill>
                  <a:schemeClr val="accent3">
                    <a:lumMod val="25000"/>
                  </a:schemeClr>
                </a:solidFill>
                <a:cs typeface="Courier New" panose="02070309020205020404" pitchFamily="49" charset="0"/>
              </a:rPr>
              <a:t>’ </a:t>
            </a:r>
            <a:r>
              <a:rPr lang="en-US" sz="2200" dirty="0">
                <a:solidFill>
                  <a:schemeClr val="accent3">
                    <a:lumMod val="25000"/>
                  </a:schemeClr>
                </a:solidFill>
              </a:rPr>
              <a:t>and the </a:t>
            </a:r>
            <a:r>
              <a:rPr lang="en-US" sz="2200" b="1" dirty="0">
                <a:solidFill>
                  <a:schemeClr val="accent3">
                    <a:lumMod val="25000"/>
                  </a:schemeClr>
                </a:solidFill>
                <a:latin typeface="Courier New" panose="02070309020205020404" pitchFamily="49" charset="0"/>
                <a:cs typeface="Courier New" panose="02070309020205020404" pitchFamily="49" charset="0"/>
              </a:rPr>
              <a:t>PAYLOAD_MASS_KG_</a:t>
            </a:r>
            <a:r>
              <a:rPr lang="en-US" sz="2200" dirty="0">
                <a:solidFill>
                  <a:schemeClr val="accent3">
                    <a:lumMod val="25000"/>
                  </a:schemeClr>
                </a:solidFill>
              </a:rPr>
              <a:t> is greater than 4,000 and less than 6,000 kg, exclusive.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 program&#10;&#10;Description automatically generated">
            <a:extLst>
              <a:ext uri="{FF2B5EF4-FFF2-40B4-BE49-F238E27FC236}">
                <a16:creationId xmlns:a16="http://schemas.microsoft.com/office/drawing/2014/main" id="{140628C5-C0FC-381E-9EB8-7C62188DCE64}"/>
              </a:ext>
            </a:extLst>
          </p:cNvPr>
          <p:cNvPicPr>
            <a:picLocks noChangeAspect="1"/>
          </p:cNvPicPr>
          <p:nvPr/>
        </p:nvPicPr>
        <p:blipFill>
          <a:blip r:embed="rId3"/>
          <a:stretch>
            <a:fillRect/>
          </a:stretch>
        </p:blipFill>
        <p:spPr>
          <a:xfrm>
            <a:off x="7656963" y="2000840"/>
            <a:ext cx="1727200" cy="1397000"/>
          </a:xfrm>
          <a:prstGeom prst="rect">
            <a:avLst/>
          </a:prstGeom>
        </p:spPr>
      </p:pic>
      <p:pic>
        <p:nvPicPr>
          <p:cNvPr id="6" name="Picture 5">
            <a:extLst>
              <a:ext uri="{FF2B5EF4-FFF2-40B4-BE49-F238E27FC236}">
                <a16:creationId xmlns:a16="http://schemas.microsoft.com/office/drawing/2014/main" id="{4E8856B2-075C-9B20-EAF8-193E5E70BA01}"/>
              </a:ext>
            </a:extLst>
          </p:cNvPr>
          <p:cNvPicPr>
            <a:picLocks noChangeAspect="1"/>
          </p:cNvPicPr>
          <p:nvPr/>
        </p:nvPicPr>
        <p:blipFill>
          <a:blip r:embed="rId4"/>
          <a:stretch>
            <a:fillRect/>
          </a:stretch>
        </p:blipFill>
        <p:spPr>
          <a:xfrm>
            <a:off x="2312870" y="3678809"/>
            <a:ext cx="6659867" cy="5055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50775"/>
            <a:ext cx="10326708" cy="437479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Several methodologies will be used to collect data like REST APIs and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After the data has been collected, data wrangling and analysis, or EDA, will be employed to prepare the data for use by the machine learning algorithms.  Plots, bar charts, interactive maps, and a dashboard will be built to help find patterns and trends.  And finally, several machine learning algorithms will be used to analyze the data and their accuracy scores compared to determine the best method to use.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data needed are publicly available via SpaceX’s REST APIs as well as their Wiki page.  EDA was performed and data visualization was done on the results.  Kennedy Space Center, or KSC, was identified as the best launch site, and several orbit types were identified as having the best launch outcomes.  After training several models using different algorithms, the Decision Tree method performed the best with an 87.5%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131"/>
            <a:ext cx="9745589" cy="458283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rPr>
              <a:t>The total number of successful and failed mission outcomes are:</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SQL query used to retrieve this information is:</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SQL query consists of 2 separate </a:t>
            </a:r>
            <a:r>
              <a:rPr lang="en-US" sz="2200" b="1" dirty="0">
                <a:solidFill>
                  <a:schemeClr val="accent3">
                    <a:lumMod val="25000"/>
                  </a:schemeClr>
                </a:solidFill>
                <a:latin typeface="Courier New" panose="02070309020205020404" pitchFamily="49" charset="0"/>
                <a:cs typeface="Courier New" panose="02070309020205020404" pitchFamily="49" charset="0"/>
              </a:rPr>
              <a:t>SELECT</a:t>
            </a:r>
            <a:r>
              <a:rPr lang="en-US" sz="2200" dirty="0">
                <a:solidFill>
                  <a:schemeClr val="accent3">
                    <a:lumMod val="25000"/>
                  </a:schemeClr>
                </a:solidFill>
              </a:rPr>
              <a:t> statements.</a:t>
            </a:r>
          </a:p>
          <a:p>
            <a:pPr>
              <a:lnSpc>
                <a:spcPct val="100000"/>
              </a:lnSpc>
              <a:spcBef>
                <a:spcPts val="1400"/>
              </a:spcBef>
            </a:pPr>
            <a:r>
              <a:rPr lang="en-US" sz="2200" dirty="0">
                <a:solidFill>
                  <a:schemeClr val="accent3">
                    <a:lumMod val="25000"/>
                  </a:schemeClr>
                </a:solidFill>
              </a:rPr>
              <a:t>The </a:t>
            </a:r>
            <a:r>
              <a:rPr lang="en-US" sz="2200" b="1" dirty="0">
                <a:solidFill>
                  <a:schemeClr val="accent3">
                    <a:lumMod val="25000"/>
                  </a:schemeClr>
                </a:solidFill>
                <a:latin typeface="Courier New" panose="02070309020205020404" pitchFamily="49" charset="0"/>
                <a:cs typeface="Courier New" panose="02070309020205020404" pitchFamily="49" charset="0"/>
              </a:rPr>
              <a:t>COUNT()</a:t>
            </a:r>
            <a:r>
              <a:rPr lang="en-US" sz="2200" dirty="0">
                <a:solidFill>
                  <a:schemeClr val="accent3">
                    <a:lumMod val="25000"/>
                  </a:schemeClr>
                </a:solidFill>
              </a:rPr>
              <a:t> function tells SQL to count the number of records matching the condition in the </a:t>
            </a:r>
            <a:r>
              <a:rPr lang="en-US" sz="2200" b="1" dirty="0">
                <a:solidFill>
                  <a:schemeClr val="accent3">
                    <a:lumMod val="25000"/>
                  </a:schemeClr>
                </a:solidFill>
                <a:latin typeface="Courier New" panose="02070309020205020404" pitchFamily="49" charset="0"/>
                <a:cs typeface="Courier New" panose="02070309020205020404" pitchFamily="49" charset="0"/>
              </a:rPr>
              <a:t>WHERE</a:t>
            </a:r>
            <a:r>
              <a:rPr lang="en-US" sz="2200" dirty="0">
                <a:solidFill>
                  <a:schemeClr val="accent3">
                    <a:lumMod val="25000"/>
                  </a:schemeClr>
                </a:solidFill>
              </a:rPr>
              <a:t> clause.</a:t>
            </a:r>
          </a:p>
          <a:p>
            <a:pPr>
              <a:lnSpc>
                <a:spcPct val="100000"/>
              </a:lnSpc>
              <a:spcBef>
                <a:spcPts val="1400"/>
              </a:spcBef>
            </a:pPr>
            <a:r>
              <a:rPr lang="en-US" sz="2200" b="1" dirty="0">
                <a:solidFill>
                  <a:schemeClr val="accent3">
                    <a:lumMod val="25000"/>
                  </a:schemeClr>
                </a:solidFill>
                <a:latin typeface="Courier New" panose="02070309020205020404" pitchFamily="49" charset="0"/>
                <a:cs typeface="Courier New" panose="02070309020205020404" pitchFamily="49" charset="0"/>
              </a:rPr>
              <a:t>UNION</a:t>
            </a:r>
            <a:r>
              <a:rPr lang="en-US" sz="2200" dirty="0">
                <a:solidFill>
                  <a:schemeClr val="accent3">
                    <a:lumMod val="25000"/>
                  </a:schemeClr>
                </a:solidFill>
              </a:rPr>
              <a:t> tells SQL to combine the results from the two </a:t>
            </a:r>
            <a:r>
              <a:rPr lang="en-US" sz="2200" b="1" dirty="0">
                <a:solidFill>
                  <a:schemeClr val="accent3">
                    <a:lumMod val="25000"/>
                  </a:schemeClr>
                </a:solidFill>
                <a:latin typeface="Courier New" panose="02070309020205020404" pitchFamily="49" charset="0"/>
                <a:cs typeface="Courier New" panose="02070309020205020404" pitchFamily="49" charset="0"/>
              </a:rPr>
              <a:t>SELECT</a:t>
            </a:r>
            <a:r>
              <a:rPr lang="en-US" sz="2200" dirty="0">
                <a:solidFill>
                  <a:schemeClr val="accent3">
                    <a:lumMod val="25000"/>
                  </a:schemeClr>
                </a:solidFill>
              </a:rPr>
              <a:t> statements into one table.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black text on a white background&#10;&#10;Description automatically generated">
            <a:extLst>
              <a:ext uri="{FF2B5EF4-FFF2-40B4-BE49-F238E27FC236}">
                <a16:creationId xmlns:a16="http://schemas.microsoft.com/office/drawing/2014/main" id="{15152978-1731-3562-5176-83A08FBFB1B7}"/>
              </a:ext>
            </a:extLst>
          </p:cNvPr>
          <p:cNvPicPr>
            <a:picLocks noChangeAspect="1"/>
          </p:cNvPicPr>
          <p:nvPr/>
        </p:nvPicPr>
        <p:blipFill>
          <a:blip r:embed="rId3"/>
          <a:stretch>
            <a:fillRect/>
          </a:stretch>
        </p:blipFill>
        <p:spPr>
          <a:xfrm>
            <a:off x="4953000" y="2107488"/>
            <a:ext cx="2286000" cy="863600"/>
          </a:xfrm>
          <a:prstGeom prst="rect">
            <a:avLst/>
          </a:prstGeom>
        </p:spPr>
      </p:pic>
      <p:pic>
        <p:nvPicPr>
          <p:cNvPr id="10" name="Picture 9">
            <a:extLst>
              <a:ext uri="{FF2B5EF4-FFF2-40B4-BE49-F238E27FC236}">
                <a16:creationId xmlns:a16="http://schemas.microsoft.com/office/drawing/2014/main" id="{550F0625-395A-89CB-5916-1D713F7CD097}"/>
              </a:ext>
            </a:extLst>
          </p:cNvPr>
          <p:cNvPicPr>
            <a:picLocks noChangeAspect="1"/>
          </p:cNvPicPr>
          <p:nvPr/>
        </p:nvPicPr>
        <p:blipFill>
          <a:blip r:embed="rId4"/>
          <a:stretch>
            <a:fillRect/>
          </a:stretch>
        </p:blipFill>
        <p:spPr>
          <a:xfrm>
            <a:off x="1756604" y="3469171"/>
            <a:ext cx="7772400" cy="45160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7705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names of the booster which have carried the maximum payload mass are listed on the right.</a:t>
            </a:r>
          </a:p>
          <a:p>
            <a:pPr>
              <a:lnSpc>
                <a:spcPct val="100000"/>
              </a:lnSpc>
              <a:spcBef>
                <a:spcPts val="1400"/>
              </a:spcBef>
            </a:pPr>
            <a:r>
              <a:rPr lang="en-US" sz="2200" dirty="0">
                <a:solidFill>
                  <a:schemeClr val="accent3">
                    <a:lumMod val="25000"/>
                  </a:schemeClr>
                </a:solidFill>
              </a:rPr>
              <a:t>The SQL query used to retrieve this information is:</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a:t>
            </a:r>
            <a:r>
              <a:rPr lang="en-US" sz="2200" b="1" dirty="0">
                <a:solidFill>
                  <a:schemeClr val="accent3">
                    <a:lumMod val="25000"/>
                  </a:schemeClr>
                </a:solidFill>
                <a:latin typeface="Courier New" panose="02070309020205020404" pitchFamily="49" charset="0"/>
                <a:cs typeface="Courier New" panose="02070309020205020404" pitchFamily="49" charset="0"/>
              </a:rPr>
              <a:t>MAX()</a:t>
            </a:r>
            <a:r>
              <a:rPr lang="en-US" sz="2200" dirty="0">
                <a:solidFill>
                  <a:schemeClr val="accent3">
                    <a:lumMod val="25000"/>
                  </a:schemeClr>
                </a:solidFill>
              </a:rPr>
              <a:t> function was used in the subquery to retrieve the maximum payload.</a:t>
            </a:r>
          </a:p>
          <a:p>
            <a:pPr>
              <a:lnSpc>
                <a:spcPct val="100000"/>
              </a:lnSpc>
              <a:spcBef>
                <a:spcPts val="1400"/>
              </a:spcBef>
            </a:pPr>
            <a:r>
              <a:rPr lang="en-US" sz="2200" dirty="0">
                <a:solidFill>
                  <a:schemeClr val="accent3">
                    <a:lumMod val="25000"/>
                  </a:schemeClr>
                </a:solidFill>
              </a:rPr>
              <a:t>A subquery was needed because of the way the SQL processor works.</a:t>
            </a:r>
          </a:p>
          <a:p>
            <a:pPr>
              <a:lnSpc>
                <a:spcPct val="100000"/>
              </a:lnSpc>
              <a:spcBef>
                <a:spcPts val="1400"/>
              </a:spcBef>
            </a:pPr>
            <a:r>
              <a:rPr lang="en-US" sz="2200" dirty="0">
                <a:solidFill>
                  <a:schemeClr val="accent3">
                    <a:lumMod val="25000"/>
                  </a:schemeClr>
                </a:solidFill>
              </a:rPr>
              <a:t>This value was then used to compare against the </a:t>
            </a:r>
            <a:r>
              <a:rPr lang="en-US" sz="2200" b="1" dirty="0">
                <a:solidFill>
                  <a:schemeClr val="accent3">
                    <a:lumMod val="25000"/>
                  </a:schemeClr>
                </a:solidFill>
                <a:latin typeface="Courier New" panose="02070309020205020404" pitchFamily="49" charset="0"/>
                <a:cs typeface="Courier New" panose="02070309020205020404" pitchFamily="49" charset="0"/>
              </a:rPr>
              <a:t>PAYLOAD_MASS_KG_</a:t>
            </a:r>
            <a:r>
              <a:rPr lang="en-US" sz="2200" b="1" dirty="0">
                <a:solidFill>
                  <a:schemeClr val="accent3">
                    <a:lumMod val="25000"/>
                  </a:schemeClr>
                </a:solidFill>
              </a:rPr>
              <a:t> </a:t>
            </a:r>
            <a:r>
              <a:rPr lang="en-US" sz="2200" dirty="0">
                <a:solidFill>
                  <a:schemeClr val="accent3">
                    <a:lumMod val="25000"/>
                  </a:schemeClr>
                </a:solidFill>
              </a:rPr>
              <a:t>for all records.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A black text with numbers&#10;&#10;Description automatically generated with medium confidence">
            <a:extLst>
              <a:ext uri="{FF2B5EF4-FFF2-40B4-BE49-F238E27FC236}">
                <a16:creationId xmlns:a16="http://schemas.microsoft.com/office/drawing/2014/main" id="{EFE7ED5F-D732-93AB-DE48-6F695FD046F1}"/>
              </a:ext>
            </a:extLst>
          </p:cNvPr>
          <p:cNvPicPr>
            <a:picLocks noChangeAspect="1"/>
          </p:cNvPicPr>
          <p:nvPr/>
        </p:nvPicPr>
        <p:blipFill>
          <a:blip r:embed="rId3"/>
          <a:stretch>
            <a:fillRect/>
          </a:stretch>
        </p:blipFill>
        <p:spPr>
          <a:xfrm>
            <a:off x="9685411" y="1922645"/>
            <a:ext cx="1600200" cy="3530600"/>
          </a:xfrm>
          <a:prstGeom prst="rect">
            <a:avLst/>
          </a:prstGeom>
        </p:spPr>
      </p:pic>
      <p:pic>
        <p:nvPicPr>
          <p:cNvPr id="10" name="Picture 9">
            <a:extLst>
              <a:ext uri="{FF2B5EF4-FFF2-40B4-BE49-F238E27FC236}">
                <a16:creationId xmlns:a16="http://schemas.microsoft.com/office/drawing/2014/main" id="{9192C63E-D495-CA1D-8B84-9FD88FE54099}"/>
              </a:ext>
            </a:extLst>
          </p:cNvPr>
          <p:cNvPicPr>
            <a:picLocks noChangeAspect="1"/>
          </p:cNvPicPr>
          <p:nvPr/>
        </p:nvPicPr>
        <p:blipFill>
          <a:blip r:embed="rId4"/>
          <a:stretch>
            <a:fillRect/>
          </a:stretch>
        </p:blipFill>
        <p:spPr>
          <a:xfrm>
            <a:off x="1269061" y="3250254"/>
            <a:ext cx="7772400" cy="30638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rPr>
              <a:t>The list of failed landing outcomes in drone ship, their booster versions, and launch site names for in year 2015 is:</a:t>
            </a:r>
          </a:p>
          <a:p>
            <a:pPr>
              <a:lnSpc>
                <a:spcPct val="100000"/>
              </a:lnSpc>
              <a:spcBef>
                <a:spcPts val="1400"/>
              </a:spcBef>
            </a:pPr>
            <a:endParaRPr lang="en-US" sz="2000" dirty="0">
              <a:solidFill>
                <a:schemeClr val="accent3">
                  <a:lumMod val="25000"/>
                </a:schemeClr>
              </a:solidFill>
            </a:endParaRPr>
          </a:p>
          <a:p>
            <a:pPr>
              <a:lnSpc>
                <a:spcPct val="100000"/>
              </a:lnSpc>
              <a:spcBef>
                <a:spcPts val="1400"/>
              </a:spcBef>
            </a:pPr>
            <a:endParaRPr lang="en-US" sz="2000" dirty="0">
              <a:solidFill>
                <a:schemeClr val="accent3">
                  <a:lumMod val="25000"/>
                </a:schemeClr>
              </a:solidFill>
            </a:endParaRPr>
          </a:p>
          <a:p>
            <a:pPr>
              <a:lnSpc>
                <a:spcPct val="100000"/>
              </a:lnSpc>
              <a:spcBef>
                <a:spcPts val="1400"/>
              </a:spcBef>
            </a:pPr>
            <a:r>
              <a:rPr lang="en-US" sz="2000" dirty="0">
                <a:solidFill>
                  <a:schemeClr val="accent3">
                    <a:lumMod val="25000"/>
                  </a:schemeClr>
                </a:solidFill>
              </a:rPr>
              <a:t>The SQL query used to retrieve this information is:</a:t>
            </a:r>
          </a:p>
          <a:p>
            <a:pPr>
              <a:lnSpc>
                <a:spcPct val="100000"/>
              </a:lnSpc>
              <a:spcBef>
                <a:spcPts val="1400"/>
              </a:spcBef>
            </a:pPr>
            <a:endParaRPr lang="en-US" sz="2000" dirty="0">
              <a:solidFill>
                <a:schemeClr val="accent3">
                  <a:lumMod val="25000"/>
                </a:schemeClr>
              </a:solidFill>
            </a:endParaRPr>
          </a:p>
          <a:p>
            <a:pPr>
              <a:lnSpc>
                <a:spcPct val="100000"/>
              </a:lnSpc>
              <a:spcBef>
                <a:spcPts val="1400"/>
              </a:spcBef>
            </a:pPr>
            <a:r>
              <a:rPr lang="en-US" sz="2000" dirty="0">
                <a:solidFill>
                  <a:schemeClr val="accent3">
                    <a:lumMod val="25000"/>
                  </a:schemeClr>
                </a:solidFill>
              </a:rPr>
              <a:t>The function </a:t>
            </a:r>
            <a:r>
              <a:rPr lang="en-US" sz="2000" b="1" dirty="0">
                <a:solidFill>
                  <a:schemeClr val="accent3">
                    <a:lumMod val="25000"/>
                  </a:schemeClr>
                </a:solidFill>
                <a:latin typeface="Courier New" panose="02070309020205020404" pitchFamily="49" charset="0"/>
                <a:cs typeface="Courier New" panose="02070309020205020404" pitchFamily="49" charset="0"/>
              </a:rPr>
              <a:t>SUBSTR(Date, 6, 2)</a:t>
            </a:r>
            <a:r>
              <a:rPr lang="en-US" sz="2000" dirty="0">
                <a:solidFill>
                  <a:schemeClr val="accent3">
                    <a:lumMod val="25000"/>
                  </a:schemeClr>
                </a:solidFill>
              </a:rPr>
              <a:t> was used to extract the month from the Date column to be returned with the results.</a:t>
            </a:r>
          </a:p>
          <a:p>
            <a:pPr>
              <a:lnSpc>
                <a:spcPct val="100000"/>
              </a:lnSpc>
              <a:spcBef>
                <a:spcPts val="1400"/>
              </a:spcBef>
            </a:pPr>
            <a:r>
              <a:rPr lang="en-US" sz="2000" dirty="0">
                <a:solidFill>
                  <a:schemeClr val="accent3">
                    <a:lumMod val="25000"/>
                  </a:schemeClr>
                </a:solidFill>
              </a:rPr>
              <a:t>The function </a:t>
            </a:r>
            <a:r>
              <a:rPr lang="en-US" sz="2000" b="1" dirty="0">
                <a:solidFill>
                  <a:schemeClr val="accent3">
                    <a:lumMod val="25000"/>
                  </a:schemeClr>
                </a:solidFill>
                <a:latin typeface="Courier New" panose="02070309020205020404" pitchFamily="49" charset="0"/>
                <a:cs typeface="Courier New" panose="02070309020205020404" pitchFamily="49" charset="0"/>
              </a:rPr>
              <a:t>SUBSTR(Date, 0, 5)</a:t>
            </a:r>
            <a:r>
              <a:rPr lang="en-US" sz="2000" dirty="0">
                <a:solidFill>
                  <a:schemeClr val="accent3">
                    <a:lumMod val="25000"/>
                  </a:schemeClr>
                </a:solidFill>
              </a:rPr>
              <a:t> was used to extract the year from the Date column for comparison in the </a:t>
            </a:r>
            <a:r>
              <a:rPr lang="en-US" sz="2000" b="1" dirty="0">
                <a:solidFill>
                  <a:schemeClr val="accent3">
                    <a:lumMod val="25000"/>
                  </a:schemeClr>
                </a:solidFill>
                <a:latin typeface="Courier New" panose="02070309020205020404" pitchFamily="49" charset="0"/>
                <a:cs typeface="Courier New" panose="02070309020205020404" pitchFamily="49" charset="0"/>
              </a:rPr>
              <a:t>WHERE</a:t>
            </a:r>
            <a:r>
              <a:rPr lang="en-US" sz="2000" dirty="0">
                <a:solidFill>
                  <a:schemeClr val="accent3">
                    <a:lumMod val="25000"/>
                  </a:schemeClr>
                </a:solidFill>
              </a:rPr>
              <a:t> clause.</a:t>
            </a:r>
          </a:p>
          <a:p>
            <a:pPr>
              <a:lnSpc>
                <a:spcPct val="100000"/>
              </a:lnSpc>
              <a:spcBef>
                <a:spcPts val="1400"/>
              </a:spcBef>
            </a:pPr>
            <a:endParaRPr lang="en-US" sz="2000"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black text on a white background&#10;&#10;Description automatically generated">
            <a:extLst>
              <a:ext uri="{FF2B5EF4-FFF2-40B4-BE49-F238E27FC236}">
                <a16:creationId xmlns:a16="http://schemas.microsoft.com/office/drawing/2014/main" id="{D565FAD2-2663-73EF-AE30-8A1FF16B1E89}"/>
              </a:ext>
            </a:extLst>
          </p:cNvPr>
          <p:cNvPicPr>
            <a:picLocks noChangeAspect="1"/>
          </p:cNvPicPr>
          <p:nvPr/>
        </p:nvPicPr>
        <p:blipFill>
          <a:blip r:embed="rId3"/>
          <a:stretch>
            <a:fillRect/>
          </a:stretch>
        </p:blipFill>
        <p:spPr>
          <a:xfrm>
            <a:off x="3562350" y="2703227"/>
            <a:ext cx="5067300" cy="825500"/>
          </a:xfrm>
          <a:prstGeom prst="rect">
            <a:avLst/>
          </a:prstGeom>
        </p:spPr>
      </p:pic>
      <p:pic>
        <p:nvPicPr>
          <p:cNvPr id="8" name="Picture 7">
            <a:extLst>
              <a:ext uri="{FF2B5EF4-FFF2-40B4-BE49-F238E27FC236}">
                <a16:creationId xmlns:a16="http://schemas.microsoft.com/office/drawing/2014/main" id="{E4922CF1-DF69-C1AA-7287-7917B12D207E}"/>
              </a:ext>
            </a:extLst>
          </p:cNvPr>
          <p:cNvPicPr>
            <a:picLocks noChangeAspect="1"/>
          </p:cNvPicPr>
          <p:nvPr/>
        </p:nvPicPr>
        <p:blipFill>
          <a:blip r:embed="rId4"/>
          <a:stretch>
            <a:fillRect/>
          </a:stretch>
        </p:blipFill>
        <p:spPr>
          <a:xfrm>
            <a:off x="1756604" y="3975341"/>
            <a:ext cx="7772400" cy="5509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6039"/>
            <a:ext cx="7944762" cy="4984694"/>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rPr>
              <a:t>The count of landing outcomes between the date 2010-06-04 and 2017-03-20 is displayed to the right.</a:t>
            </a:r>
          </a:p>
          <a:p>
            <a:pPr>
              <a:lnSpc>
                <a:spcPct val="100000"/>
              </a:lnSpc>
              <a:spcBef>
                <a:spcPts val="1400"/>
              </a:spcBef>
            </a:pPr>
            <a:r>
              <a:rPr lang="en-US" sz="2000" dirty="0">
                <a:solidFill>
                  <a:schemeClr val="accent3">
                    <a:lumMod val="25000"/>
                  </a:schemeClr>
                </a:solidFill>
              </a:rPr>
              <a:t>The SQL query used to retrieve this data is:</a:t>
            </a:r>
          </a:p>
          <a:p>
            <a:pPr>
              <a:lnSpc>
                <a:spcPct val="100000"/>
              </a:lnSpc>
              <a:spcBef>
                <a:spcPts val="1400"/>
              </a:spcBef>
            </a:pPr>
            <a:endParaRPr lang="en-US" sz="2000" dirty="0">
              <a:solidFill>
                <a:schemeClr val="accent3">
                  <a:lumMod val="25000"/>
                </a:schemeClr>
              </a:solidFill>
            </a:endParaRPr>
          </a:p>
          <a:p>
            <a:pPr>
              <a:lnSpc>
                <a:spcPct val="100000"/>
              </a:lnSpc>
              <a:spcBef>
                <a:spcPts val="1400"/>
              </a:spcBef>
            </a:pPr>
            <a:endParaRPr lang="en-US" sz="2000" dirty="0">
              <a:solidFill>
                <a:schemeClr val="accent3">
                  <a:lumMod val="25000"/>
                </a:schemeClr>
              </a:solidFill>
            </a:endParaRPr>
          </a:p>
          <a:p>
            <a:pPr>
              <a:lnSpc>
                <a:spcPct val="100000"/>
              </a:lnSpc>
              <a:spcBef>
                <a:spcPts val="1400"/>
              </a:spcBef>
            </a:pPr>
            <a:r>
              <a:rPr lang="en-US" sz="2000" dirty="0">
                <a:solidFill>
                  <a:schemeClr val="accent3">
                    <a:lumMod val="25000"/>
                  </a:schemeClr>
                </a:solidFill>
              </a:rPr>
              <a:t>The </a:t>
            </a:r>
            <a:r>
              <a:rPr lang="en-US" sz="2000" b="1" dirty="0">
                <a:solidFill>
                  <a:schemeClr val="accent3">
                    <a:lumMod val="25000"/>
                  </a:schemeClr>
                </a:solidFill>
                <a:latin typeface="Courier New" panose="02070309020205020404" pitchFamily="49" charset="0"/>
                <a:cs typeface="Courier New" panose="02070309020205020404" pitchFamily="49" charset="0"/>
              </a:rPr>
              <a:t>BETWEEN</a:t>
            </a:r>
            <a:r>
              <a:rPr lang="en-US" sz="2000" dirty="0">
                <a:solidFill>
                  <a:schemeClr val="accent3">
                    <a:lumMod val="25000"/>
                  </a:schemeClr>
                </a:solidFill>
              </a:rPr>
              <a:t> in the </a:t>
            </a:r>
            <a:r>
              <a:rPr lang="en-US" sz="2000" b="1" dirty="0">
                <a:solidFill>
                  <a:schemeClr val="accent3">
                    <a:lumMod val="25000"/>
                  </a:schemeClr>
                </a:solidFill>
                <a:latin typeface="Courier New" panose="02070309020205020404" pitchFamily="49" charset="0"/>
                <a:cs typeface="Courier New" panose="02070309020205020404" pitchFamily="49" charset="0"/>
              </a:rPr>
              <a:t>WHERE</a:t>
            </a:r>
            <a:r>
              <a:rPr lang="en-US" sz="2000" dirty="0">
                <a:solidFill>
                  <a:schemeClr val="accent3">
                    <a:lumMod val="25000"/>
                  </a:schemeClr>
                </a:solidFill>
              </a:rPr>
              <a:t> clause tells SQL to return records between the 2 specified dates, inclusive.</a:t>
            </a:r>
          </a:p>
          <a:p>
            <a:pPr>
              <a:lnSpc>
                <a:spcPct val="100000"/>
              </a:lnSpc>
              <a:spcBef>
                <a:spcPts val="1400"/>
              </a:spcBef>
            </a:pPr>
            <a:r>
              <a:rPr lang="en-US" sz="2000" b="1" dirty="0">
                <a:solidFill>
                  <a:schemeClr val="accent3">
                    <a:lumMod val="25000"/>
                  </a:schemeClr>
                </a:solidFill>
                <a:latin typeface="Courier New" panose="02070309020205020404" pitchFamily="49" charset="0"/>
                <a:cs typeface="Courier New" panose="02070309020205020404" pitchFamily="49" charset="0"/>
              </a:rPr>
              <a:t>GROUP BY</a:t>
            </a:r>
            <a:r>
              <a:rPr lang="en-US" sz="2000" dirty="0">
                <a:solidFill>
                  <a:schemeClr val="accent3">
                    <a:lumMod val="25000"/>
                  </a:schemeClr>
                </a:solidFill>
              </a:rPr>
              <a:t> tells SQL to group all records by </a:t>
            </a:r>
            <a:r>
              <a:rPr lang="en-US" sz="2000" b="1"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2000" dirty="0">
                <a:solidFill>
                  <a:schemeClr val="accent3">
                    <a:lumMod val="25000"/>
                  </a:schemeClr>
                </a:solidFill>
              </a:rPr>
              <a:t>.</a:t>
            </a:r>
          </a:p>
          <a:p>
            <a:pPr>
              <a:lnSpc>
                <a:spcPct val="100000"/>
              </a:lnSpc>
              <a:spcBef>
                <a:spcPts val="1400"/>
              </a:spcBef>
            </a:pPr>
            <a:r>
              <a:rPr lang="en-US" sz="2000" dirty="0">
                <a:solidFill>
                  <a:schemeClr val="accent3">
                    <a:lumMod val="25000"/>
                  </a:schemeClr>
                </a:solidFill>
              </a:rPr>
              <a:t>The </a:t>
            </a:r>
            <a:r>
              <a:rPr lang="en-US" sz="2000" b="1" dirty="0">
                <a:solidFill>
                  <a:schemeClr val="accent3">
                    <a:lumMod val="25000"/>
                  </a:schemeClr>
                </a:solidFill>
                <a:latin typeface="Courier New" panose="02070309020205020404" pitchFamily="49" charset="0"/>
                <a:cs typeface="Courier New" panose="02070309020205020404" pitchFamily="49" charset="0"/>
              </a:rPr>
              <a:t>Count()</a:t>
            </a:r>
            <a:r>
              <a:rPr lang="en-US" sz="2000" dirty="0">
                <a:solidFill>
                  <a:schemeClr val="accent3">
                    <a:lumMod val="25000"/>
                  </a:schemeClr>
                </a:solidFill>
              </a:rPr>
              <a:t> function tells SQL to count the records grouped by </a:t>
            </a:r>
            <a:r>
              <a:rPr lang="en-US" sz="2000" b="1"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2000" dirty="0">
                <a:solidFill>
                  <a:schemeClr val="accent3">
                    <a:lumMod val="25000"/>
                  </a:schemeClr>
                </a:solidFill>
              </a:rPr>
              <a:t>.</a:t>
            </a:r>
          </a:p>
          <a:p>
            <a:pPr>
              <a:lnSpc>
                <a:spcPct val="100000"/>
              </a:lnSpc>
              <a:spcBef>
                <a:spcPts val="1400"/>
              </a:spcBef>
            </a:pPr>
            <a:r>
              <a:rPr lang="en-US" sz="2000" b="1" dirty="0">
                <a:solidFill>
                  <a:schemeClr val="accent3">
                    <a:lumMod val="25000"/>
                  </a:schemeClr>
                </a:solidFill>
                <a:latin typeface="Courier New" panose="02070309020205020404" pitchFamily="49" charset="0"/>
                <a:cs typeface="Courier New" panose="02070309020205020404" pitchFamily="49" charset="0"/>
              </a:rPr>
              <a:t>ORDER BY</a:t>
            </a:r>
            <a:r>
              <a:rPr lang="en-US" sz="2000" b="1" dirty="0">
                <a:solidFill>
                  <a:schemeClr val="accent3">
                    <a:lumMod val="25000"/>
                  </a:schemeClr>
                </a:solidFill>
              </a:rPr>
              <a:t> </a:t>
            </a:r>
            <a:r>
              <a:rPr lang="en-US" sz="2000" dirty="0">
                <a:solidFill>
                  <a:schemeClr val="accent3">
                    <a:lumMod val="25000"/>
                  </a:schemeClr>
                </a:solidFill>
              </a:rPr>
              <a:t>tells SQL to order the results by </a:t>
            </a:r>
            <a:r>
              <a:rPr lang="en-US" sz="2000" b="1" dirty="0">
                <a:solidFill>
                  <a:schemeClr val="accent3">
                    <a:lumMod val="25000"/>
                  </a:schemeClr>
                </a:solidFill>
                <a:latin typeface="Courier New" panose="02070309020205020404" pitchFamily="49" charset="0"/>
                <a:cs typeface="Courier New" panose="02070309020205020404" pitchFamily="49" charset="0"/>
              </a:rPr>
              <a:t>Count</a:t>
            </a:r>
            <a:r>
              <a:rPr lang="en-US" sz="2000" dirty="0">
                <a:solidFill>
                  <a:schemeClr val="accent3">
                    <a:lumMod val="25000"/>
                  </a:schemeClr>
                </a:solidFill>
              </a:rPr>
              <a:t>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list of words on a white background&#10;&#10;Description automatically generated">
            <a:extLst>
              <a:ext uri="{FF2B5EF4-FFF2-40B4-BE49-F238E27FC236}">
                <a16:creationId xmlns:a16="http://schemas.microsoft.com/office/drawing/2014/main" id="{79B45754-B200-FB99-8420-80C25BDF5004}"/>
              </a:ext>
            </a:extLst>
          </p:cNvPr>
          <p:cNvPicPr>
            <a:picLocks noChangeAspect="1"/>
          </p:cNvPicPr>
          <p:nvPr/>
        </p:nvPicPr>
        <p:blipFill>
          <a:blip r:embed="rId3"/>
          <a:stretch>
            <a:fillRect/>
          </a:stretch>
        </p:blipFill>
        <p:spPr>
          <a:xfrm>
            <a:off x="8747140" y="1626185"/>
            <a:ext cx="2692400" cy="2451100"/>
          </a:xfrm>
          <a:prstGeom prst="rect">
            <a:avLst/>
          </a:prstGeom>
        </p:spPr>
      </p:pic>
      <p:pic>
        <p:nvPicPr>
          <p:cNvPr id="8" name="Picture 7" descr="A close-up of a number&#10;&#10;Description automatically generated">
            <a:extLst>
              <a:ext uri="{FF2B5EF4-FFF2-40B4-BE49-F238E27FC236}">
                <a16:creationId xmlns:a16="http://schemas.microsoft.com/office/drawing/2014/main" id="{4F6B72DC-23E0-AAD5-2C65-FD11437AB9FB}"/>
              </a:ext>
            </a:extLst>
          </p:cNvPr>
          <p:cNvPicPr>
            <a:picLocks noChangeAspect="1"/>
          </p:cNvPicPr>
          <p:nvPr/>
        </p:nvPicPr>
        <p:blipFill>
          <a:blip r:embed="rId4"/>
          <a:stretch>
            <a:fillRect/>
          </a:stretch>
        </p:blipFill>
        <p:spPr>
          <a:xfrm>
            <a:off x="1487337" y="2815186"/>
            <a:ext cx="6896100" cy="9525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41567"/>
            <a:ext cx="9745589" cy="1335396"/>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SpaceX uses 4 different launch sites.</a:t>
            </a:r>
          </a:p>
          <a:p>
            <a:pPr>
              <a:lnSpc>
                <a:spcPct val="100000"/>
              </a:lnSpc>
              <a:spcBef>
                <a:spcPts val="1400"/>
              </a:spcBef>
            </a:pPr>
            <a:r>
              <a:rPr lang="en-US" sz="2200" dirty="0">
                <a:solidFill>
                  <a:schemeClr val="accent3">
                    <a:lumMod val="25000"/>
                  </a:schemeClr>
                </a:solidFill>
                <a:latin typeface="Abadi"/>
              </a:rPr>
              <a:t>3 of the launch sites are located in Florida at the Kennedy Space Center (KSC) and Cape Canaveral (CCAFS).</a:t>
            </a:r>
          </a:p>
          <a:p>
            <a:pPr>
              <a:lnSpc>
                <a:spcPct val="100000"/>
              </a:lnSpc>
              <a:spcBef>
                <a:spcPts val="1400"/>
              </a:spcBef>
            </a:pPr>
            <a:r>
              <a:rPr lang="en-US" sz="2200" dirty="0">
                <a:solidFill>
                  <a:schemeClr val="accent3">
                    <a:lumMod val="25000"/>
                  </a:schemeClr>
                </a:solidFill>
                <a:latin typeface="Abadi"/>
              </a:rPr>
              <a:t>Kennedy Space Center and Cape Canaveral are right next to each other on the east coast of Florida.</a:t>
            </a:r>
          </a:p>
          <a:p>
            <a:pPr>
              <a:lnSpc>
                <a:spcPct val="100000"/>
              </a:lnSpc>
              <a:spcBef>
                <a:spcPts val="1400"/>
              </a:spcBef>
            </a:pPr>
            <a:r>
              <a:rPr lang="en-US" sz="2200" dirty="0">
                <a:solidFill>
                  <a:schemeClr val="accent3">
                    <a:lumMod val="25000"/>
                  </a:schemeClr>
                </a:solidFill>
                <a:latin typeface="Abadi"/>
              </a:rPr>
              <a:t>The one launch site in California is located at the Vandenberg Air Force Base (VAFB) Space Launch Complex (SLC).</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All Launch Sites</a:t>
            </a:r>
          </a:p>
        </p:txBody>
      </p:sp>
      <p:pic>
        <p:nvPicPr>
          <p:cNvPr id="6" name="Picture 5" descr="A map of the united states&#10;&#10;Description automatically generated">
            <a:extLst>
              <a:ext uri="{FF2B5EF4-FFF2-40B4-BE49-F238E27FC236}">
                <a16:creationId xmlns:a16="http://schemas.microsoft.com/office/drawing/2014/main" id="{256F5B4F-0375-1A8D-014F-A7B836C1248E}"/>
              </a:ext>
            </a:extLst>
          </p:cNvPr>
          <p:cNvPicPr>
            <a:picLocks noChangeAspect="1"/>
          </p:cNvPicPr>
          <p:nvPr/>
        </p:nvPicPr>
        <p:blipFill>
          <a:blip r:embed="rId3"/>
          <a:stretch>
            <a:fillRect/>
          </a:stretch>
        </p:blipFill>
        <p:spPr>
          <a:xfrm>
            <a:off x="1756604" y="1375059"/>
            <a:ext cx="7772400" cy="3179148"/>
          </a:xfrm>
          <a:prstGeom prst="rect">
            <a:avLst/>
          </a:prstGeom>
        </p:spPr>
      </p:pic>
      <p:pic>
        <p:nvPicPr>
          <p:cNvPr id="8" name="Picture 7" descr="A map with a location pin&#10;&#10;Description automatically generated">
            <a:extLst>
              <a:ext uri="{FF2B5EF4-FFF2-40B4-BE49-F238E27FC236}">
                <a16:creationId xmlns:a16="http://schemas.microsoft.com/office/drawing/2014/main" id="{5DB2AAE5-D7F5-6CC5-FE44-D13FB657D0DE}"/>
              </a:ext>
            </a:extLst>
          </p:cNvPr>
          <p:cNvPicPr>
            <a:picLocks noChangeAspect="1"/>
          </p:cNvPicPr>
          <p:nvPr/>
        </p:nvPicPr>
        <p:blipFill>
          <a:blip r:embed="rId4"/>
          <a:stretch>
            <a:fillRect/>
          </a:stretch>
        </p:blipFill>
        <p:spPr>
          <a:xfrm>
            <a:off x="1414216" y="3218457"/>
            <a:ext cx="1010500" cy="1059395"/>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0" name="Picture 9" descr="A map with a location&#10;&#10;Description automatically generated">
            <a:extLst>
              <a:ext uri="{FF2B5EF4-FFF2-40B4-BE49-F238E27FC236}">
                <a16:creationId xmlns:a16="http://schemas.microsoft.com/office/drawing/2014/main" id="{0FE741DB-DB73-F47E-FFA9-845F397019BA}"/>
              </a:ext>
            </a:extLst>
          </p:cNvPr>
          <p:cNvPicPr>
            <a:picLocks noChangeAspect="1"/>
          </p:cNvPicPr>
          <p:nvPr/>
        </p:nvPicPr>
        <p:blipFill>
          <a:blip r:embed="rId5"/>
          <a:stretch>
            <a:fillRect/>
          </a:stretch>
        </p:blipFill>
        <p:spPr>
          <a:xfrm>
            <a:off x="6510966" y="1874947"/>
            <a:ext cx="1423519" cy="1335396"/>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4" name="Picture 13" descr="A screenshot of a map&#10;&#10;Description automatically generated">
            <a:extLst>
              <a:ext uri="{FF2B5EF4-FFF2-40B4-BE49-F238E27FC236}">
                <a16:creationId xmlns:a16="http://schemas.microsoft.com/office/drawing/2014/main" id="{FC080F37-1B0C-5EE6-3E65-4ADC017FD839}"/>
              </a:ext>
            </a:extLst>
          </p:cNvPr>
          <p:cNvPicPr>
            <a:picLocks noChangeAspect="1"/>
          </p:cNvPicPr>
          <p:nvPr/>
        </p:nvPicPr>
        <p:blipFill rotWithShape="1">
          <a:blip r:embed="rId6"/>
          <a:srcRect b="27988"/>
          <a:stretch/>
        </p:blipFill>
        <p:spPr>
          <a:xfrm>
            <a:off x="8787416" y="3662817"/>
            <a:ext cx="1409700" cy="123006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6" name="Picture 15" descr="A screenshot of a map&#10;&#10;Description automatically generated">
            <a:extLst>
              <a:ext uri="{FF2B5EF4-FFF2-40B4-BE49-F238E27FC236}">
                <a16:creationId xmlns:a16="http://schemas.microsoft.com/office/drawing/2014/main" id="{72715DD8-7607-79D8-417B-BAE8D93B1B5D}"/>
              </a:ext>
            </a:extLst>
          </p:cNvPr>
          <p:cNvPicPr>
            <a:picLocks noChangeAspect="1"/>
          </p:cNvPicPr>
          <p:nvPr/>
        </p:nvPicPr>
        <p:blipFill rotWithShape="1">
          <a:blip r:embed="rId7"/>
          <a:srcRect l="19513" t="7607" r="4973" b="26364"/>
          <a:stretch/>
        </p:blipFill>
        <p:spPr>
          <a:xfrm>
            <a:off x="8940026" y="1933685"/>
            <a:ext cx="1177955" cy="106846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cxnSp>
        <p:nvCxnSpPr>
          <p:cNvPr id="18" name="Straight Connector 17">
            <a:extLst>
              <a:ext uri="{FF2B5EF4-FFF2-40B4-BE49-F238E27FC236}">
                <a16:creationId xmlns:a16="http://schemas.microsoft.com/office/drawing/2014/main" id="{74820545-AA8F-0E8E-7938-7D787443C0D0}"/>
              </a:ext>
            </a:extLst>
          </p:cNvPr>
          <p:cNvCxnSpPr/>
          <p:nvPr/>
        </p:nvCxnSpPr>
        <p:spPr>
          <a:xfrm flipH="1">
            <a:off x="2424716" y="3002145"/>
            <a:ext cx="229472" cy="21631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4D93BD6B-9C6B-6033-1D0A-E1FAC68B50B5}"/>
              </a:ext>
            </a:extLst>
          </p:cNvPr>
          <p:cNvCxnSpPr/>
          <p:nvPr/>
        </p:nvCxnSpPr>
        <p:spPr>
          <a:xfrm flipV="1">
            <a:off x="7347568" y="3218457"/>
            <a:ext cx="0" cy="641444"/>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4EEDC76C-7DE2-327D-A043-B7B11C514FA4}"/>
              </a:ext>
            </a:extLst>
          </p:cNvPr>
          <p:cNvCxnSpPr/>
          <p:nvPr/>
        </p:nvCxnSpPr>
        <p:spPr>
          <a:xfrm flipV="1">
            <a:off x="7347568" y="3002145"/>
            <a:ext cx="1586039" cy="857756"/>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E9D58B69-658B-50C7-3381-B1BFF593E4E5}"/>
              </a:ext>
            </a:extLst>
          </p:cNvPr>
          <p:cNvCxnSpPr>
            <a:endCxn id="14" idx="1"/>
          </p:cNvCxnSpPr>
          <p:nvPr/>
        </p:nvCxnSpPr>
        <p:spPr>
          <a:xfrm>
            <a:off x="7347568" y="3859901"/>
            <a:ext cx="1439848" cy="417951"/>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7" name="Content Placeholder 6" descr="A map with points on it&#10;&#10;Description automatically generated">
            <a:extLst>
              <a:ext uri="{FF2B5EF4-FFF2-40B4-BE49-F238E27FC236}">
                <a16:creationId xmlns:a16="http://schemas.microsoft.com/office/drawing/2014/main" id="{B65412F5-2B71-E587-677C-464B048D4AB7}"/>
              </a:ext>
            </a:extLst>
          </p:cNvPr>
          <p:cNvPicPr>
            <a:picLocks noGrp="1" noChangeAspect="1"/>
          </p:cNvPicPr>
          <p:nvPr>
            <p:ph idx="4294967295"/>
          </p:nvPr>
        </p:nvPicPr>
        <p:blipFill>
          <a:blip r:embed="rId3"/>
          <a:stretch>
            <a:fillRect/>
          </a:stretch>
        </p:blipFill>
        <p:spPr>
          <a:xfrm>
            <a:off x="1004680" y="1489665"/>
            <a:ext cx="2062201" cy="174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10" name="Picture 9" descr="A map with a group of pointers&#10;&#10;Description automatically generated with medium confidence">
            <a:extLst>
              <a:ext uri="{FF2B5EF4-FFF2-40B4-BE49-F238E27FC236}">
                <a16:creationId xmlns:a16="http://schemas.microsoft.com/office/drawing/2014/main" id="{E6DA07B2-E44D-81ED-1251-3D07DD272378}"/>
              </a:ext>
            </a:extLst>
          </p:cNvPr>
          <p:cNvPicPr>
            <a:picLocks noChangeAspect="1"/>
          </p:cNvPicPr>
          <p:nvPr/>
        </p:nvPicPr>
        <p:blipFill>
          <a:blip r:embed="rId4"/>
          <a:stretch>
            <a:fillRect/>
          </a:stretch>
        </p:blipFill>
        <p:spPr>
          <a:xfrm>
            <a:off x="3627138" y="1489665"/>
            <a:ext cx="2000194" cy="1752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map with a location pin&#10;&#10;Description automatically generated">
            <a:extLst>
              <a:ext uri="{FF2B5EF4-FFF2-40B4-BE49-F238E27FC236}">
                <a16:creationId xmlns:a16="http://schemas.microsoft.com/office/drawing/2014/main" id="{A84A7B77-E596-4574-036D-86C72109588E}"/>
              </a:ext>
            </a:extLst>
          </p:cNvPr>
          <p:cNvPicPr>
            <a:picLocks noChangeAspect="1"/>
          </p:cNvPicPr>
          <p:nvPr/>
        </p:nvPicPr>
        <p:blipFill>
          <a:blip r:embed="rId5"/>
          <a:stretch>
            <a:fillRect/>
          </a:stretch>
        </p:blipFill>
        <p:spPr>
          <a:xfrm>
            <a:off x="6187589" y="1489664"/>
            <a:ext cx="1966925" cy="174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A map of a ferris wheel&#10;&#10;Description automatically generated">
            <a:extLst>
              <a:ext uri="{FF2B5EF4-FFF2-40B4-BE49-F238E27FC236}">
                <a16:creationId xmlns:a16="http://schemas.microsoft.com/office/drawing/2014/main" id="{1FDBE1ED-2BC2-F869-0258-D2BB9012C2CF}"/>
              </a:ext>
            </a:extLst>
          </p:cNvPr>
          <p:cNvPicPr>
            <a:picLocks noChangeAspect="1"/>
          </p:cNvPicPr>
          <p:nvPr/>
        </p:nvPicPr>
        <p:blipFill>
          <a:blip r:embed="rId6"/>
          <a:stretch>
            <a:fillRect/>
          </a:stretch>
        </p:blipFill>
        <p:spPr>
          <a:xfrm>
            <a:off x="8714772" y="1497546"/>
            <a:ext cx="1871287" cy="174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431E333-F5E1-B341-2DC4-D4EE0FEC5430}"/>
              </a:ext>
            </a:extLst>
          </p:cNvPr>
          <p:cNvSpPr txBox="1"/>
          <p:nvPr/>
        </p:nvSpPr>
        <p:spPr>
          <a:xfrm>
            <a:off x="1004679" y="3244907"/>
            <a:ext cx="2062201" cy="261610"/>
          </a:xfrm>
          <a:prstGeom prst="rect">
            <a:avLst/>
          </a:prstGeom>
          <a:noFill/>
        </p:spPr>
        <p:txBody>
          <a:bodyPr wrap="square" rtlCol="0">
            <a:spAutoFit/>
          </a:bodyPr>
          <a:lstStyle/>
          <a:p>
            <a:pPr algn="ctr"/>
            <a:r>
              <a:rPr lang="en-US" sz="1100" dirty="0"/>
              <a:t>VAFB SLC-4E</a:t>
            </a:r>
          </a:p>
        </p:txBody>
      </p:sp>
      <p:sp>
        <p:nvSpPr>
          <p:cNvPr id="16" name="TextBox 15">
            <a:extLst>
              <a:ext uri="{FF2B5EF4-FFF2-40B4-BE49-F238E27FC236}">
                <a16:creationId xmlns:a16="http://schemas.microsoft.com/office/drawing/2014/main" id="{AA2EB0A1-A5A9-A928-7D2C-7D624126B0A8}"/>
              </a:ext>
            </a:extLst>
          </p:cNvPr>
          <p:cNvSpPr txBox="1"/>
          <p:nvPr/>
        </p:nvSpPr>
        <p:spPr>
          <a:xfrm>
            <a:off x="3627138" y="3247737"/>
            <a:ext cx="2000194" cy="261610"/>
          </a:xfrm>
          <a:prstGeom prst="rect">
            <a:avLst/>
          </a:prstGeom>
          <a:noFill/>
        </p:spPr>
        <p:txBody>
          <a:bodyPr wrap="square" rtlCol="0">
            <a:spAutoFit/>
          </a:bodyPr>
          <a:lstStyle/>
          <a:p>
            <a:pPr algn="ctr"/>
            <a:r>
              <a:rPr lang="en-US" sz="1100" dirty="0"/>
              <a:t>KSC LC-39A</a:t>
            </a:r>
          </a:p>
        </p:txBody>
      </p:sp>
      <p:sp>
        <p:nvSpPr>
          <p:cNvPr id="17" name="TextBox 16">
            <a:extLst>
              <a:ext uri="{FF2B5EF4-FFF2-40B4-BE49-F238E27FC236}">
                <a16:creationId xmlns:a16="http://schemas.microsoft.com/office/drawing/2014/main" id="{3DD75F07-BD25-1F8C-28B4-C64FDBE58C97}"/>
              </a:ext>
            </a:extLst>
          </p:cNvPr>
          <p:cNvSpPr txBox="1"/>
          <p:nvPr/>
        </p:nvSpPr>
        <p:spPr>
          <a:xfrm>
            <a:off x="6187588" y="3268510"/>
            <a:ext cx="1966925" cy="261610"/>
          </a:xfrm>
          <a:prstGeom prst="rect">
            <a:avLst/>
          </a:prstGeom>
          <a:noFill/>
        </p:spPr>
        <p:txBody>
          <a:bodyPr wrap="square" rtlCol="0">
            <a:spAutoFit/>
          </a:bodyPr>
          <a:lstStyle/>
          <a:p>
            <a:pPr algn="ctr"/>
            <a:r>
              <a:rPr lang="en-US" sz="1100" dirty="0"/>
              <a:t>CCAFS SLC-40</a:t>
            </a:r>
          </a:p>
        </p:txBody>
      </p:sp>
      <p:sp>
        <p:nvSpPr>
          <p:cNvPr id="18" name="TextBox 17">
            <a:extLst>
              <a:ext uri="{FF2B5EF4-FFF2-40B4-BE49-F238E27FC236}">
                <a16:creationId xmlns:a16="http://schemas.microsoft.com/office/drawing/2014/main" id="{4FBFDB65-18B7-DF89-9E66-4EE6480BEE09}"/>
              </a:ext>
            </a:extLst>
          </p:cNvPr>
          <p:cNvSpPr txBox="1"/>
          <p:nvPr/>
        </p:nvSpPr>
        <p:spPr>
          <a:xfrm>
            <a:off x="8714769" y="3244907"/>
            <a:ext cx="1871286" cy="261610"/>
          </a:xfrm>
          <a:prstGeom prst="rect">
            <a:avLst/>
          </a:prstGeom>
          <a:noFill/>
        </p:spPr>
        <p:txBody>
          <a:bodyPr wrap="square" rtlCol="0">
            <a:spAutoFit/>
          </a:bodyPr>
          <a:lstStyle/>
          <a:p>
            <a:pPr algn="ctr"/>
            <a:r>
              <a:rPr lang="en-US" sz="1100" dirty="0"/>
              <a:t>CCAFS LC-40</a:t>
            </a:r>
          </a:p>
        </p:txBody>
      </p:sp>
      <p:sp>
        <p:nvSpPr>
          <p:cNvPr id="19" name="TextBox 18">
            <a:extLst>
              <a:ext uri="{FF2B5EF4-FFF2-40B4-BE49-F238E27FC236}">
                <a16:creationId xmlns:a16="http://schemas.microsoft.com/office/drawing/2014/main" id="{C0A7E495-EFDD-3A9E-E291-48E280C9A176}"/>
              </a:ext>
            </a:extLst>
          </p:cNvPr>
          <p:cNvSpPr txBox="1"/>
          <p:nvPr/>
        </p:nvSpPr>
        <p:spPr>
          <a:xfrm>
            <a:off x="770011" y="3746612"/>
            <a:ext cx="10515596" cy="2185214"/>
          </a:xfrm>
          <a:prstGeom prst="rect">
            <a:avLst/>
          </a:prstGeom>
          <a:noFill/>
        </p:spPr>
        <p:txBody>
          <a:bodyPr wrap="square" rtlCol="0">
            <a:spAutoFit/>
          </a:bodyPr>
          <a:lstStyle/>
          <a:p>
            <a:pPr marL="285750" indent="-285750">
              <a:buFont typeface="Arial" panose="020B0604020202020204" pitchFamily="34" charset="0"/>
              <a:buChar char="•"/>
            </a:pPr>
            <a:r>
              <a:rPr lang="en-US" dirty="0"/>
              <a:t>The images above show the launch outcomes for all the flights from each launch location.</a:t>
            </a:r>
          </a:p>
          <a:p>
            <a:pPr marL="285750" indent="-285750">
              <a:buFont typeface="Arial" panose="020B0604020202020204" pitchFamily="34" charset="0"/>
              <a:buChar char="•"/>
            </a:pPr>
            <a:r>
              <a:rPr lang="en-US" dirty="0"/>
              <a:t>The number of markers around each site indicates the number of launches made from that site.</a:t>
            </a:r>
          </a:p>
          <a:p>
            <a:pPr marL="285750" indent="-285750">
              <a:buFont typeface="Arial" panose="020B0604020202020204" pitchFamily="34" charset="0"/>
              <a:buChar char="•"/>
            </a:pPr>
            <a:r>
              <a:rPr lang="en-US" dirty="0"/>
              <a:t>A </a:t>
            </a:r>
            <a:r>
              <a:rPr lang="en-US" dirty="0">
                <a:solidFill>
                  <a:srgbClr val="C00000"/>
                </a:solidFill>
              </a:rPr>
              <a:t>red</a:t>
            </a:r>
            <a:r>
              <a:rPr lang="en-US" dirty="0"/>
              <a:t> marker indicates a failed outcome while the </a:t>
            </a:r>
            <a:r>
              <a:rPr lang="en-US" dirty="0">
                <a:solidFill>
                  <a:schemeClr val="accent6">
                    <a:lumMod val="75000"/>
                  </a:schemeClr>
                </a:solidFill>
              </a:rPr>
              <a:t>green</a:t>
            </a:r>
            <a:r>
              <a:rPr lang="en-US" dirty="0"/>
              <a:t> marker indicates a successful outcome.</a:t>
            </a:r>
          </a:p>
          <a:p>
            <a:pPr marL="285750" indent="-285750">
              <a:buFont typeface="Arial" panose="020B0604020202020204" pitchFamily="34" charset="0"/>
              <a:buChar char="•"/>
            </a:pPr>
            <a:r>
              <a:rPr lang="en-US" dirty="0"/>
              <a:t>From the images above we can easily conclude the following:</a:t>
            </a:r>
          </a:p>
          <a:p>
            <a:pPr marL="742950" lvl="1" indent="-285750">
              <a:buFont typeface="Arial" panose="020B0604020202020204" pitchFamily="34" charset="0"/>
              <a:buChar char="•"/>
            </a:pPr>
            <a:r>
              <a:rPr lang="en-US" sz="1600" dirty="0"/>
              <a:t>CCAFS SLC-40 launched the least number of flights.</a:t>
            </a:r>
          </a:p>
          <a:p>
            <a:pPr marL="742950" lvl="1" indent="-285750">
              <a:buFont typeface="Arial" panose="020B0604020202020204" pitchFamily="34" charset="0"/>
              <a:buChar char="•"/>
            </a:pPr>
            <a:r>
              <a:rPr lang="en-US" sz="1600" dirty="0"/>
              <a:t>CCAFS LS-40 launched the most number of flights.</a:t>
            </a:r>
          </a:p>
          <a:p>
            <a:pPr marL="742950" lvl="1" indent="-285750">
              <a:buFont typeface="Arial" panose="020B0604020202020204" pitchFamily="34" charset="0"/>
              <a:buChar char="•"/>
            </a:pPr>
            <a:r>
              <a:rPr lang="en-US" sz="1600" dirty="0"/>
              <a:t>KSC LC-39A launched the most number of successful flights</a:t>
            </a:r>
          </a:p>
          <a:p>
            <a:pPr marL="742950" lvl="1" indent="-285750">
              <a:buFont typeface="Arial" panose="020B0604020202020204" pitchFamily="34" charset="0"/>
              <a:buChar char="•"/>
            </a:pPr>
            <a:r>
              <a:rPr lang="en-US" sz="1600" dirty="0"/>
              <a:t>CCAFS LC-40 has the most flights that failed.</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0384"/>
            <a:ext cx="5849275" cy="4565130"/>
          </a:xfrm>
          <a:prstGeom prst="rect">
            <a:avLst/>
          </a:prstGeom>
        </p:spPr>
        <p:txBody>
          <a:bodyPr lIns="91440" tIns="45720" rIns="91440" bIns="45720" anchor="t">
            <a:normAutofit lnSpcReduction="10000"/>
          </a:bodyPr>
          <a:lstStyle/>
          <a:p>
            <a:pPr>
              <a:lnSpc>
                <a:spcPct val="100000"/>
              </a:lnSpc>
              <a:spcBef>
                <a:spcPts val="1400"/>
              </a:spcBef>
            </a:pPr>
            <a:r>
              <a:rPr lang="en-US" sz="1800" dirty="0">
                <a:solidFill>
                  <a:schemeClr val="accent3">
                    <a:lumMod val="25000"/>
                  </a:schemeClr>
                </a:solidFill>
              </a:rPr>
              <a:t>The image to the right is a proximity map showing distances to several points of interest like Orlando (nearest major city), nearest airport, major highways, coast, and other locations.</a:t>
            </a:r>
          </a:p>
          <a:p>
            <a:pPr>
              <a:lnSpc>
                <a:spcPct val="100000"/>
              </a:lnSpc>
              <a:spcBef>
                <a:spcPts val="1400"/>
              </a:spcBef>
            </a:pPr>
            <a:r>
              <a:rPr lang="en-US" sz="1800" dirty="0">
                <a:solidFill>
                  <a:schemeClr val="accent3">
                    <a:lumMod val="25000"/>
                  </a:schemeClr>
                </a:solidFill>
              </a:rPr>
              <a:t>The lower image displays a zoomed in portion showing the 3 closest points of interest to the launch site.</a:t>
            </a:r>
          </a:p>
          <a:p>
            <a:pPr>
              <a:lnSpc>
                <a:spcPct val="100000"/>
              </a:lnSpc>
              <a:spcBef>
                <a:spcPts val="1400"/>
              </a:spcBef>
            </a:pPr>
            <a:r>
              <a:rPr lang="en-US" sz="1800" dirty="0">
                <a:solidFill>
                  <a:schemeClr val="accent3">
                    <a:lumMod val="25000"/>
                  </a:schemeClr>
                </a:solidFill>
              </a:rPr>
              <a:t>The coastline and highway are less than 1 km away.  </a:t>
            </a:r>
          </a:p>
          <a:p>
            <a:pPr>
              <a:lnSpc>
                <a:spcPct val="100000"/>
              </a:lnSpc>
              <a:spcBef>
                <a:spcPts val="1400"/>
              </a:spcBef>
            </a:pPr>
            <a:r>
              <a:rPr lang="en-US" sz="1800" dirty="0">
                <a:solidFill>
                  <a:schemeClr val="accent3">
                    <a:lumMod val="25000"/>
                  </a:schemeClr>
                </a:solidFill>
              </a:rPr>
              <a:t>The nearest railway is about 1.29 km away.  However, that railway is only used by Cape Canaveral to transport rockets from the hangars to the launch pads.  So, it does not carry civilian passengers.</a:t>
            </a:r>
          </a:p>
          <a:p>
            <a:pPr>
              <a:lnSpc>
                <a:spcPct val="100000"/>
              </a:lnSpc>
              <a:spcBef>
                <a:spcPts val="1400"/>
              </a:spcBef>
            </a:pPr>
            <a:r>
              <a:rPr lang="en-US" sz="1800" dirty="0">
                <a:solidFill>
                  <a:schemeClr val="accent3">
                    <a:lumMod val="25000"/>
                  </a:schemeClr>
                </a:solidFill>
              </a:rPr>
              <a:t>The nearest airport, Space Coast Regional Airport, is around 22.11 km away.</a:t>
            </a:r>
          </a:p>
          <a:p>
            <a:pPr>
              <a:lnSpc>
                <a:spcPct val="100000"/>
              </a:lnSpc>
              <a:spcBef>
                <a:spcPts val="1400"/>
              </a:spcBef>
            </a:pPr>
            <a:r>
              <a:rPr lang="en-US" sz="1800" dirty="0">
                <a:solidFill>
                  <a:schemeClr val="accent3">
                    <a:lumMod val="25000"/>
                  </a:schemeClr>
                </a:solidFill>
              </a:rPr>
              <a:t>The nearest major city, Orlando, is around 78.41 km away.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Map for CCAFS SLC-40</a:t>
            </a:r>
          </a:p>
        </p:txBody>
      </p:sp>
      <p:pic>
        <p:nvPicPr>
          <p:cNvPr id="7" name="Picture 6">
            <a:extLst>
              <a:ext uri="{FF2B5EF4-FFF2-40B4-BE49-F238E27FC236}">
                <a16:creationId xmlns:a16="http://schemas.microsoft.com/office/drawing/2014/main" id="{2AE66E8A-E2F3-49E4-A826-3C69C6FD3652}"/>
              </a:ext>
            </a:extLst>
          </p:cNvPr>
          <p:cNvPicPr>
            <a:picLocks noChangeAspect="1"/>
          </p:cNvPicPr>
          <p:nvPr/>
        </p:nvPicPr>
        <p:blipFill rotWithShape="1">
          <a:blip r:embed="rId3"/>
          <a:srcRect b="35036"/>
          <a:stretch/>
        </p:blipFill>
        <p:spPr>
          <a:xfrm>
            <a:off x="6630634" y="1440383"/>
            <a:ext cx="4654977" cy="2160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map with a number of points&#10;&#10;Description automatically generated with medium confidence">
            <a:extLst>
              <a:ext uri="{FF2B5EF4-FFF2-40B4-BE49-F238E27FC236}">
                <a16:creationId xmlns:a16="http://schemas.microsoft.com/office/drawing/2014/main" id="{35D9D8E1-E72A-0C09-F460-1382413463D6}"/>
              </a:ext>
            </a:extLst>
          </p:cNvPr>
          <p:cNvPicPr>
            <a:picLocks noChangeAspect="1"/>
          </p:cNvPicPr>
          <p:nvPr/>
        </p:nvPicPr>
        <p:blipFill>
          <a:blip r:embed="rId4"/>
          <a:stretch>
            <a:fillRect/>
          </a:stretch>
        </p:blipFill>
        <p:spPr>
          <a:xfrm>
            <a:off x="7282312" y="4182654"/>
            <a:ext cx="3286884" cy="2244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Connector 11">
            <a:extLst>
              <a:ext uri="{FF2B5EF4-FFF2-40B4-BE49-F238E27FC236}">
                <a16:creationId xmlns:a16="http://schemas.microsoft.com/office/drawing/2014/main" id="{F7082A94-0C8E-DD80-01F8-9782F22D6A73}"/>
              </a:ext>
            </a:extLst>
          </p:cNvPr>
          <p:cNvCxnSpPr>
            <a:cxnSpLocks/>
            <a:endCxn id="10" idx="0"/>
          </p:cNvCxnSpPr>
          <p:nvPr/>
        </p:nvCxnSpPr>
        <p:spPr>
          <a:xfrm flipH="1">
            <a:off x="8925754" y="2675346"/>
            <a:ext cx="1715273" cy="1507308"/>
          </a:xfrm>
          <a:prstGeom prst="line">
            <a:avLst/>
          </a:prstGeom>
          <a:ln w="2857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05509"/>
            <a:ext cx="5080531" cy="4471454"/>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rPr>
              <a:t>The pie chart shows all the launch sites and their share of all the successful launches.</a:t>
            </a:r>
          </a:p>
          <a:p>
            <a:pPr>
              <a:lnSpc>
                <a:spcPct val="100000"/>
              </a:lnSpc>
              <a:spcBef>
                <a:spcPts val="1400"/>
              </a:spcBef>
            </a:pPr>
            <a:r>
              <a:rPr lang="en-US" sz="1800" dirty="0">
                <a:solidFill>
                  <a:schemeClr val="accent3">
                    <a:lumMod val="25000"/>
                  </a:schemeClr>
                </a:solidFill>
              </a:rPr>
              <a:t>Each wedge represents a site and the percentage of successful launches from that site.</a:t>
            </a:r>
          </a:p>
          <a:p>
            <a:pPr>
              <a:lnSpc>
                <a:spcPct val="100000"/>
              </a:lnSpc>
              <a:spcBef>
                <a:spcPts val="1400"/>
              </a:spcBef>
            </a:pPr>
            <a:r>
              <a:rPr lang="en-US" sz="1800" dirty="0">
                <a:solidFill>
                  <a:schemeClr val="accent3">
                    <a:lumMod val="25000"/>
                  </a:schemeClr>
                </a:solidFill>
              </a:rPr>
              <a:t>The legend indicates the colors associated with each launch site.</a:t>
            </a:r>
          </a:p>
          <a:p>
            <a:pPr>
              <a:lnSpc>
                <a:spcPct val="100000"/>
              </a:lnSpc>
              <a:spcBef>
                <a:spcPts val="1400"/>
              </a:spcBef>
            </a:pPr>
            <a:r>
              <a:rPr lang="en-US" sz="1800" dirty="0">
                <a:solidFill>
                  <a:schemeClr val="accent3">
                    <a:lumMod val="25000"/>
                  </a:schemeClr>
                </a:solidFill>
              </a:rPr>
              <a:t>For example, site KSC LC-39A is blue and has the the largest share of successful launches with 41.7%.</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Number of Successful Launches per Site</a:t>
            </a:r>
          </a:p>
        </p:txBody>
      </p:sp>
      <p:pic>
        <p:nvPicPr>
          <p:cNvPr id="4" name="Picture 3" descr="Number of Successful Launches per Site">
            <a:extLst>
              <a:ext uri="{FF2B5EF4-FFF2-40B4-BE49-F238E27FC236}">
                <a16:creationId xmlns:a16="http://schemas.microsoft.com/office/drawing/2014/main" id="{FF00D9B7-B245-7A3E-40F8-B07F2C712B60}"/>
              </a:ext>
            </a:extLst>
          </p:cNvPr>
          <p:cNvPicPr>
            <a:picLocks noChangeAspect="1"/>
          </p:cNvPicPr>
          <p:nvPr/>
        </p:nvPicPr>
        <p:blipFill>
          <a:blip r:embed="rId3"/>
          <a:stretch>
            <a:fillRect/>
          </a:stretch>
        </p:blipFill>
        <p:spPr>
          <a:xfrm>
            <a:off x="6096000" y="2217745"/>
            <a:ext cx="5361972" cy="344698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descr="A close-up of a person&#10;&#10;Description automatically generated">
            <a:extLst>
              <a:ext uri="{FF2B5EF4-FFF2-40B4-BE49-F238E27FC236}">
                <a16:creationId xmlns:a16="http://schemas.microsoft.com/office/drawing/2014/main" id="{C062F031-05B2-DE7B-EB99-9E34BAF380D7}"/>
              </a:ext>
            </a:extLst>
          </p:cNvPr>
          <p:cNvPicPr>
            <a:picLocks noChangeAspect="1"/>
          </p:cNvPicPr>
          <p:nvPr/>
        </p:nvPicPr>
        <p:blipFill rotWithShape="1">
          <a:blip r:embed="rId3"/>
          <a:srcRect l="64678"/>
          <a:stretch/>
        </p:blipFill>
        <p:spPr>
          <a:xfrm>
            <a:off x="8569529" y="1532006"/>
            <a:ext cx="2278854" cy="256540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10625"/>
            <a:ext cx="7343732" cy="46149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mn-lt"/>
              </a:rPr>
              <a:t>Billionaire </a:t>
            </a:r>
            <a:r>
              <a:rPr lang="en-US" sz="2200" dirty="0" err="1">
                <a:solidFill>
                  <a:schemeClr val="accent3">
                    <a:lumMod val="25000"/>
                  </a:schemeClr>
                </a:solidFill>
                <a:latin typeface="+mn-lt"/>
              </a:rPr>
              <a:t>Allon</a:t>
            </a:r>
            <a:r>
              <a:rPr lang="en-US" sz="2200" dirty="0">
                <a:solidFill>
                  <a:schemeClr val="accent3">
                    <a:lumMod val="25000"/>
                  </a:schemeClr>
                </a:solidFill>
                <a:latin typeface="+mn-lt"/>
              </a:rPr>
              <a:t> Mask wants to start a new company, </a:t>
            </a:r>
            <a:r>
              <a:rPr lang="en-US" sz="2200" dirty="0">
                <a:solidFill>
                  <a:schemeClr val="accent1">
                    <a:lumMod val="75000"/>
                  </a:schemeClr>
                </a:solidFill>
                <a:latin typeface="+mn-lt"/>
              </a:rPr>
              <a:t>Space</a:t>
            </a:r>
            <a:r>
              <a:rPr lang="en-US" sz="2200" dirty="0">
                <a:solidFill>
                  <a:schemeClr val="accent3">
                    <a:lumMod val="25000"/>
                  </a:schemeClr>
                </a:solidFill>
                <a:latin typeface="+mn-lt"/>
              </a:rPr>
              <a:t> </a:t>
            </a:r>
            <a:r>
              <a:rPr lang="en-US" sz="2200" dirty="0">
                <a:solidFill>
                  <a:srgbClr val="C00000"/>
                </a:solidFill>
                <a:latin typeface="+mn-lt"/>
              </a:rPr>
              <a:t>Y</a:t>
            </a:r>
            <a:r>
              <a:rPr lang="en-US" sz="2200" dirty="0">
                <a:solidFill>
                  <a:schemeClr val="accent3">
                    <a:lumMod val="25000"/>
                  </a:schemeClr>
                </a:solidFill>
                <a:latin typeface="+mn-lt"/>
              </a:rPr>
              <a:t>, to compete with Space X.</a:t>
            </a:r>
          </a:p>
          <a:p>
            <a:pPr marL="0" indent="0">
              <a:spcBef>
                <a:spcPts val="1400"/>
              </a:spcBef>
              <a:buNone/>
            </a:pPr>
            <a:r>
              <a:rPr lang="en-US" sz="2200" dirty="0">
                <a:solidFill>
                  <a:schemeClr val="accent3">
                    <a:lumMod val="25000"/>
                  </a:schemeClr>
                </a:solidFill>
                <a:latin typeface="+mn-lt"/>
              </a:rPr>
              <a:t>The goal of this project is to determine if the first stage of the rocket will land successfully or not. If the first stage can be recovered, it can be reused. </a:t>
            </a:r>
            <a:r>
              <a:rPr lang="en-US" sz="2200" dirty="0">
                <a:solidFill>
                  <a:schemeClr val="accent1">
                    <a:lumMod val="75000"/>
                  </a:schemeClr>
                </a:solidFill>
                <a:latin typeface="+mn-lt"/>
              </a:rPr>
              <a:t>Space</a:t>
            </a:r>
            <a:r>
              <a:rPr lang="en-US" sz="2200" dirty="0">
                <a:solidFill>
                  <a:schemeClr val="accent3">
                    <a:lumMod val="25000"/>
                  </a:schemeClr>
                </a:solidFill>
                <a:latin typeface="+mn-lt"/>
              </a:rPr>
              <a:t> </a:t>
            </a:r>
            <a:r>
              <a:rPr lang="en-US" sz="2200" dirty="0">
                <a:solidFill>
                  <a:srgbClr val="C00000"/>
                </a:solidFill>
                <a:latin typeface="+mn-lt"/>
              </a:rPr>
              <a:t>Y </a:t>
            </a:r>
            <a:r>
              <a:rPr lang="en-US" sz="2200" dirty="0">
                <a:solidFill>
                  <a:schemeClr val="tx1"/>
                </a:solidFill>
                <a:latin typeface="+mn-lt"/>
              </a:rPr>
              <a:t>can </a:t>
            </a:r>
            <a:r>
              <a:rPr lang="en-US" sz="2200" dirty="0">
                <a:solidFill>
                  <a:schemeClr val="accent3">
                    <a:lumMod val="25000"/>
                  </a:schemeClr>
                </a:solidFill>
                <a:latin typeface="+mn-lt"/>
              </a:rPr>
              <a:t>save money and charge less per flight.</a:t>
            </a:r>
          </a:p>
          <a:p>
            <a:pPr marL="0" indent="0">
              <a:spcBef>
                <a:spcPts val="1400"/>
              </a:spcBef>
              <a:buNone/>
            </a:pPr>
            <a:r>
              <a:rPr lang="en-US" sz="2200" dirty="0">
                <a:solidFill>
                  <a:schemeClr val="accent3">
                    <a:lumMod val="25000"/>
                  </a:schemeClr>
                </a:solidFill>
                <a:latin typeface="+mn-lt"/>
              </a:rPr>
              <a:t>Currently, Space X charges $62 million per launch.  This is because they can land the first stage and reuse it for another mission.  Competitors charge $165 million or more for a similar mission because their stages are single use.</a:t>
            </a:r>
          </a:p>
          <a:p>
            <a:pPr marL="0" indent="0">
              <a:spcBef>
                <a:spcPts val="1400"/>
              </a:spcBef>
              <a:buNone/>
            </a:pPr>
            <a:r>
              <a:rPr lang="en-US" sz="2200" dirty="0">
                <a:solidFill>
                  <a:schemeClr val="accent3">
                    <a:lumMod val="25000"/>
                  </a:schemeClr>
                </a:solidFill>
                <a:latin typeface="+mn-lt"/>
              </a:rPr>
              <a:t>To further this goal, a model will be built using Machine Learning to predict if the first stage can be recovered or not.</a:t>
            </a:r>
          </a:p>
          <a:p>
            <a:pPr marL="0" indent="0">
              <a:spcBef>
                <a:spcPts val="1400"/>
              </a:spcBef>
              <a:buNone/>
            </a:pPr>
            <a:r>
              <a:rPr lang="en-US" sz="2200" dirty="0">
                <a:solidFill>
                  <a:schemeClr val="accent3">
                    <a:lumMod val="25000"/>
                  </a:schemeClr>
                </a:solidFill>
                <a:latin typeface="+mn-lt"/>
              </a:rPr>
              <a:t>Another goal is to identify the best site to launch flights.</a:t>
            </a:r>
          </a:p>
        </p:txBody>
      </p:sp>
      <p:pic>
        <p:nvPicPr>
          <p:cNvPr id="9" name="Picture 8" descr="A blue letters on a white background&#10;&#10;Description automatically generated">
            <a:extLst>
              <a:ext uri="{FF2B5EF4-FFF2-40B4-BE49-F238E27FC236}">
                <a16:creationId xmlns:a16="http://schemas.microsoft.com/office/drawing/2014/main" id="{8148AEF7-D353-E2BA-F583-48097F002CA1}"/>
              </a:ext>
            </a:extLst>
          </p:cNvPr>
          <p:cNvPicPr>
            <a:picLocks noChangeAspect="1"/>
          </p:cNvPicPr>
          <p:nvPr/>
        </p:nvPicPr>
        <p:blipFill>
          <a:blip r:embed="rId4"/>
          <a:stretch>
            <a:fillRect/>
          </a:stretch>
        </p:blipFill>
        <p:spPr>
          <a:xfrm>
            <a:off x="8508806" y="4541713"/>
            <a:ext cx="2400300" cy="68580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648883"/>
            <a:ext cx="5027502" cy="4528080"/>
          </a:xfrm>
          <a:prstGeom prst="rect">
            <a:avLst/>
          </a:prstGeom>
        </p:spPr>
        <p:txBody>
          <a:bodyPr lIns="91440" tIns="45720" rIns="91440" bIns="45720" anchor="t">
            <a:normAutofit/>
          </a:bodyPr>
          <a:lstStyle/>
          <a:p>
            <a:r>
              <a:rPr lang="en-US" sz="1800" dirty="0"/>
              <a:t>From the pie chart showing all launch sites, it was determined that KSC LC-39A had the most successful launches.</a:t>
            </a:r>
          </a:p>
          <a:p>
            <a:r>
              <a:rPr lang="en-US" sz="1800" dirty="0"/>
              <a:t>After selecting that site in the dropdown, the pie chart shows that 76.9% of launches had successful outcomes.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the Site with the Highest Success</a:t>
            </a:r>
          </a:p>
        </p:txBody>
      </p:sp>
      <p:pic>
        <p:nvPicPr>
          <p:cNvPr id="4" name="Picture 3" descr="Ratio of successful launches vs. failed launches from KSC LC-39A vs. ">
            <a:extLst>
              <a:ext uri="{FF2B5EF4-FFF2-40B4-BE49-F238E27FC236}">
                <a16:creationId xmlns:a16="http://schemas.microsoft.com/office/drawing/2014/main" id="{9486AB8F-56B2-041A-3C98-A46F66AC68C9}"/>
              </a:ext>
            </a:extLst>
          </p:cNvPr>
          <p:cNvPicPr>
            <a:picLocks noChangeAspect="1"/>
          </p:cNvPicPr>
          <p:nvPr/>
        </p:nvPicPr>
        <p:blipFill>
          <a:blip r:embed="rId3"/>
          <a:stretch>
            <a:fillRect/>
          </a:stretch>
        </p:blipFill>
        <p:spPr>
          <a:xfrm>
            <a:off x="6027811" y="1648883"/>
            <a:ext cx="5538141" cy="356023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3751" y="1484719"/>
            <a:ext cx="10414662"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scatter plot on the left shows the launch outcomes for payloads between 0 and 5,000 kg for all sites.</a:t>
            </a:r>
          </a:p>
          <a:p>
            <a:pPr>
              <a:lnSpc>
                <a:spcPct val="100000"/>
              </a:lnSpc>
              <a:spcBef>
                <a:spcPts val="1400"/>
              </a:spcBef>
            </a:pPr>
            <a:r>
              <a:rPr lang="en-US" sz="1800" dirty="0">
                <a:solidFill>
                  <a:schemeClr val="accent3">
                    <a:lumMod val="25000"/>
                  </a:schemeClr>
                </a:solidFill>
                <a:latin typeface="Abadi" panose="020B0604020104020204" pitchFamily="34" charset="0"/>
              </a:rPr>
              <a:t>The scatter plot on the right shows the launch outcomes for payloads between 5,000 kg and 10,000 kg for all sites.</a:t>
            </a:r>
          </a:p>
          <a:p>
            <a:pPr>
              <a:lnSpc>
                <a:spcPct val="100000"/>
              </a:lnSpc>
              <a:spcBef>
                <a:spcPts val="1400"/>
              </a:spcBef>
            </a:pPr>
            <a:r>
              <a:rPr lang="en-US" sz="1800" dirty="0">
                <a:solidFill>
                  <a:schemeClr val="accent3">
                    <a:lumMod val="25000"/>
                  </a:schemeClr>
                </a:solidFill>
                <a:latin typeface="Abadi" panose="020B0604020104020204" pitchFamily="34" charset="0"/>
              </a:rPr>
              <a:t>As the payload mass increases, there are more failed launch outcomes.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Plots of Payload vs. Launch Outcome</a:t>
            </a:r>
          </a:p>
        </p:txBody>
      </p:sp>
      <p:pic>
        <p:nvPicPr>
          <p:cNvPr id="4" name="Picture 3" descr="A graph with numbers and symbols&#10;&#10;Description automatically generated">
            <a:extLst>
              <a:ext uri="{FF2B5EF4-FFF2-40B4-BE49-F238E27FC236}">
                <a16:creationId xmlns:a16="http://schemas.microsoft.com/office/drawing/2014/main" id="{A670E888-E0ED-E72F-9994-065ACABA70A4}"/>
              </a:ext>
            </a:extLst>
          </p:cNvPr>
          <p:cNvPicPr>
            <a:picLocks noChangeAspect="1"/>
          </p:cNvPicPr>
          <p:nvPr/>
        </p:nvPicPr>
        <p:blipFill>
          <a:blip r:embed="rId3"/>
          <a:stretch>
            <a:fillRect/>
          </a:stretch>
        </p:blipFill>
        <p:spPr>
          <a:xfrm>
            <a:off x="6096000" y="3453276"/>
            <a:ext cx="4797413" cy="2158836"/>
          </a:xfrm>
          <a:prstGeom prst="rect">
            <a:avLst/>
          </a:prstGeom>
        </p:spPr>
      </p:pic>
      <p:pic>
        <p:nvPicPr>
          <p:cNvPr id="7" name="Picture 6" descr="A graph of mass for all sites&#10;&#10;Description automatically generated">
            <a:extLst>
              <a:ext uri="{FF2B5EF4-FFF2-40B4-BE49-F238E27FC236}">
                <a16:creationId xmlns:a16="http://schemas.microsoft.com/office/drawing/2014/main" id="{2BED12BE-2CA8-5085-9440-039EEED38D17}"/>
              </a:ext>
            </a:extLst>
          </p:cNvPr>
          <p:cNvPicPr>
            <a:picLocks noChangeAspect="1"/>
          </p:cNvPicPr>
          <p:nvPr/>
        </p:nvPicPr>
        <p:blipFill>
          <a:blip r:embed="rId4"/>
          <a:stretch>
            <a:fillRect/>
          </a:stretch>
        </p:blipFill>
        <p:spPr>
          <a:xfrm>
            <a:off x="1003587" y="3453276"/>
            <a:ext cx="4797413" cy="21588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737190"/>
            <a:ext cx="5325989" cy="4156512"/>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Different models were built using the following algorithms:</a:t>
            </a:r>
          </a:p>
          <a:p>
            <a:pPr lvl="1">
              <a:lnSpc>
                <a:spcPct val="100000"/>
              </a:lnSpc>
              <a:spcBef>
                <a:spcPts val="1400"/>
              </a:spcBef>
            </a:pPr>
            <a:r>
              <a:rPr lang="en-US" sz="1800" dirty="0">
                <a:solidFill>
                  <a:schemeClr val="accent3">
                    <a:lumMod val="25000"/>
                  </a:schemeClr>
                </a:solidFill>
                <a:latin typeface="Abadi"/>
              </a:rPr>
              <a:t>Logistic Regression (LR)</a:t>
            </a:r>
          </a:p>
          <a:p>
            <a:pPr lvl="1">
              <a:lnSpc>
                <a:spcPct val="100000"/>
              </a:lnSpc>
              <a:spcBef>
                <a:spcPts val="1400"/>
              </a:spcBef>
            </a:pPr>
            <a:r>
              <a:rPr lang="en-US" sz="1800" dirty="0">
                <a:solidFill>
                  <a:schemeClr val="accent3">
                    <a:lumMod val="25000"/>
                  </a:schemeClr>
                </a:solidFill>
                <a:latin typeface="Abadi"/>
              </a:rPr>
              <a:t>Decision Tree (DT)</a:t>
            </a:r>
          </a:p>
          <a:p>
            <a:pPr lvl="1">
              <a:lnSpc>
                <a:spcPct val="100000"/>
              </a:lnSpc>
              <a:spcBef>
                <a:spcPts val="1400"/>
              </a:spcBef>
            </a:pPr>
            <a:r>
              <a:rPr lang="en-US" sz="1800" dirty="0">
                <a:solidFill>
                  <a:schemeClr val="accent3">
                    <a:lumMod val="25000"/>
                  </a:schemeClr>
                </a:solidFill>
                <a:latin typeface="Abadi"/>
              </a:rPr>
              <a:t>Support Vector Machine (SVM)</a:t>
            </a:r>
          </a:p>
          <a:p>
            <a:pPr lvl="1">
              <a:lnSpc>
                <a:spcPct val="100000"/>
              </a:lnSpc>
              <a:spcBef>
                <a:spcPts val="1400"/>
              </a:spcBef>
            </a:pPr>
            <a:r>
              <a:rPr lang="en-US" sz="1800" dirty="0">
                <a:solidFill>
                  <a:schemeClr val="accent3">
                    <a:lumMod val="25000"/>
                  </a:schemeClr>
                </a:solidFill>
                <a:latin typeface="Abadi"/>
              </a:rPr>
              <a:t>K-Nearest Neighbor (KNN)</a:t>
            </a:r>
          </a:p>
          <a:p>
            <a:pPr>
              <a:lnSpc>
                <a:spcPct val="100000"/>
              </a:lnSpc>
              <a:spcBef>
                <a:spcPts val="1400"/>
              </a:spcBef>
            </a:pPr>
            <a:r>
              <a:rPr lang="en-US" sz="2200" dirty="0">
                <a:solidFill>
                  <a:schemeClr val="accent3">
                    <a:lumMod val="25000"/>
                  </a:schemeClr>
                </a:solidFill>
                <a:latin typeface="Abadi"/>
              </a:rPr>
              <a:t>KNN, LR, and SVM produced nearly identical accuracy scores using both training and test data.</a:t>
            </a:r>
          </a:p>
          <a:p>
            <a:pPr>
              <a:lnSpc>
                <a:spcPct val="100000"/>
              </a:lnSpc>
              <a:spcBef>
                <a:spcPts val="1400"/>
              </a:spcBef>
            </a:pPr>
            <a:r>
              <a:rPr lang="en-US" sz="2200" dirty="0">
                <a:solidFill>
                  <a:schemeClr val="accent3">
                    <a:lumMod val="25000"/>
                  </a:schemeClr>
                </a:solidFill>
                <a:latin typeface="Abadi"/>
              </a:rPr>
              <a:t>DT scored the best using training data and scored the same as the others using test data.</a:t>
            </a:r>
          </a:p>
          <a:p>
            <a:pPr>
              <a:lnSpc>
                <a:spcPct val="100000"/>
              </a:lnSpc>
              <a:spcBef>
                <a:spcPts val="1400"/>
              </a:spcBef>
            </a:pPr>
            <a:r>
              <a:rPr lang="en-US" sz="2200" dirty="0">
                <a:solidFill>
                  <a:schemeClr val="accent3">
                    <a:lumMod val="25000"/>
                  </a:schemeClr>
                </a:solidFill>
                <a:latin typeface="Abadi"/>
              </a:rPr>
              <a:t>DT will be used to predict landing outcomes for future flights.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different colored bars&#10;&#10;Description automatically generated with medium confidence">
            <a:extLst>
              <a:ext uri="{FF2B5EF4-FFF2-40B4-BE49-F238E27FC236}">
                <a16:creationId xmlns:a16="http://schemas.microsoft.com/office/drawing/2014/main" id="{91F8B881-5C60-8C4B-92DC-C26ED4F871B5}"/>
              </a:ext>
            </a:extLst>
          </p:cNvPr>
          <p:cNvPicPr>
            <a:picLocks noChangeAspect="1"/>
          </p:cNvPicPr>
          <p:nvPr/>
        </p:nvPicPr>
        <p:blipFill>
          <a:blip r:embed="rId3"/>
          <a:stretch>
            <a:fillRect/>
          </a:stretch>
        </p:blipFill>
        <p:spPr>
          <a:xfrm>
            <a:off x="6490999" y="1737190"/>
            <a:ext cx="4794612" cy="415651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25178"/>
            <a:ext cx="6383348" cy="979497"/>
          </a:xfrm>
          <a:prstGeom prst="rect">
            <a:avLst/>
          </a:prstGeom>
        </p:spPr>
        <p:txBody>
          <a:bodyPr>
            <a:noAutofit/>
          </a:bodyPr>
          <a:lstStyle/>
          <a:p>
            <a:pPr>
              <a:lnSpc>
                <a:spcPct val="100000"/>
              </a:lnSpc>
              <a:spcBef>
                <a:spcPts val="600"/>
              </a:spcBef>
            </a:pPr>
            <a:r>
              <a:rPr lang="en-US" sz="1400" dirty="0">
                <a:solidFill>
                  <a:schemeClr val="accent3">
                    <a:lumMod val="25000"/>
                  </a:schemeClr>
                </a:solidFill>
              </a:rPr>
              <a:t>A confusion matrix is a table that compares the predicted values against the true values.  It displays the number of predictions that matched the true values as well as the number that did not.</a:t>
            </a:r>
          </a:p>
          <a:p>
            <a:pPr>
              <a:lnSpc>
                <a:spcPct val="100000"/>
              </a:lnSpc>
              <a:spcBef>
                <a:spcPts val="600"/>
              </a:spcBef>
            </a:pPr>
            <a:r>
              <a:rPr lang="en-US" sz="1400" dirty="0">
                <a:solidFill>
                  <a:schemeClr val="accent3">
                    <a:lumMod val="25000"/>
                  </a:schemeClr>
                </a:solidFill>
              </a:rPr>
              <a:t>The table is split into 4 quadrants.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C709F89C-F99B-B8C1-B100-8AF0653DA728}"/>
              </a:ext>
            </a:extLst>
          </p:cNvPr>
          <p:cNvPicPr>
            <a:picLocks noChangeAspect="1"/>
          </p:cNvPicPr>
          <p:nvPr/>
        </p:nvPicPr>
        <p:blipFill>
          <a:blip r:embed="rId3"/>
          <a:stretch>
            <a:fillRect/>
          </a:stretch>
        </p:blipFill>
        <p:spPr>
          <a:xfrm>
            <a:off x="7400383" y="2126815"/>
            <a:ext cx="3885228" cy="3259517"/>
          </a:xfrm>
          <a:prstGeom prst="rect">
            <a:avLst/>
          </a:prstGeom>
        </p:spPr>
      </p:pic>
      <p:graphicFrame>
        <p:nvGraphicFramePr>
          <p:cNvPr id="6" name="Table 5">
            <a:extLst>
              <a:ext uri="{FF2B5EF4-FFF2-40B4-BE49-F238E27FC236}">
                <a16:creationId xmlns:a16="http://schemas.microsoft.com/office/drawing/2014/main" id="{BB8E50D1-3B01-75FB-7D09-5BF53A2D10E6}"/>
              </a:ext>
            </a:extLst>
          </p:cNvPr>
          <p:cNvGraphicFramePr>
            <a:graphicFrameLocks noGrp="1"/>
          </p:cNvGraphicFramePr>
          <p:nvPr>
            <p:extLst>
              <p:ext uri="{D42A27DB-BD31-4B8C-83A1-F6EECF244321}">
                <p14:modId xmlns:p14="http://schemas.microsoft.com/office/powerpoint/2010/main" val="3067912898"/>
              </p:ext>
            </p:extLst>
          </p:nvPr>
        </p:nvGraphicFramePr>
        <p:xfrm>
          <a:off x="1177559" y="2819371"/>
          <a:ext cx="5568250" cy="1702668"/>
        </p:xfrm>
        <a:graphic>
          <a:graphicData uri="http://schemas.openxmlformats.org/drawingml/2006/table">
            <a:tbl>
              <a:tblPr firstRow="1" bandRow="1">
                <a:tableStyleId>{5C22544A-7EE6-4342-B048-85BDC9FD1C3A}</a:tableStyleId>
              </a:tblPr>
              <a:tblGrid>
                <a:gridCol w="1036040">
                  <a:extLst>
                    <a:ext uri="{9D8B030D-6E8A-4147-A177-3AD203B41FA5}">
                      <a16:colId xmlns:a16="http://schemas.microsoft.com/office/drawing/2014/main" val="1069093774"/>
                    </a:ext>
                  </a:extLst>
                </a:gridCol>
                <a:gridCol w="4532210">
                  <a:extLst>
                    <a:ext uri="{9D8B030D-6E8A-4147-A177-3AD203B41FA5}">
                      <a16:colId xmlns:a16="http://schemas.microsoft.com/office/drawing/2014/main" val="340860632"/>
                    </a:ext>
                  </a:extLst>
                </a:gridCol>
              </a:tblGrid>
              <a:tr h="264146">
                <a:tc>
                  <a:txBody>
                    <a:bodyPr/>
                    <a:lstStyle/>
                    <a:p>
                      <a:r>
                        <a:rPr lang="en-US" sz="1200" dirty="0"/>
                        <a:t>Quadrant</a:t>
                      </a:r>
                    </a:p>
                  </a:txBody>
                  <a:tcPr/>
                </a:tc>
                <a:tc>
                  <a:txBody>
                    <a:bodyPr/>
                    <a:lstStyle/>
                    <a:p>
                      <a:r>
                        <a:rPr lang="en-US" sz="1200" dirty="0"/>
                        <a:t>Description</a:t>
                      </a:r>
                    </a:p>
                  </a:txBody>
                  <a:tcPr/>
                </a:tc>
                <a:extLst>
                  <a:ext uri="{0D108BD9-81ED-4DB2-BD59-A6C34878D82A}">
                    <a16:rowId xmlns:a16="http://schemas.microsoft.com/office/drawing/2014/main" val="2573955288"/>
                  </a:ext>
                </a:extLst>
              </a:tr>
              <a:tr h="357087">
                <a:tc>
                  <a:txBody>
                    <a:bodyPr/>
                    <a:lstStyle/>
                    <a:p>
                      <a:r>
                        <a:rPr lang="en-US" sz="1200" dirty="0"/>
                        <a:t>Upper left</a:t>
                      </a:r>
                    </a:p>
                  </a:txBody>
                  <a:tcPr/>
                </a:tc>
                <a:tc>
                  <a:txBody>
                    <a:bodyPr/>
                    <a:lstStyle/>
                    <a:p>
                      <a:r>
                        <a:rPr lang="en-US" sz="1200" dirty="0"/>
                        <a:t>True Negative = Model correctly predicted a failed landing</a:t>
                      </a:r>
                    </a:p>
                  </a:txBody>
                  <a:tcPr/>
                </a:tc>
                <a:extLst>
                  <a:ext uri="{0D108BD9-81ED-4DB2-BD59-A6C34878D82A}">
                    <a16:rowId xmlns:a16="http://schemas.microsoft.com/office/drawing/2014/main" val="2305026425"/>
                  </a:ext>
                </a:extLst>
              </a:tr>
              <a:tr h="357087">
                <a:tc>
                  <a:txBody>
                    <a:bodyPr/>
                    <a:lstStyle/>
                    <a:p>
                      <a:r>
                        <a:rPr lang="en-US" sz="1200" dirty="0"/>
                        <a:t>Lower left</a:t>
                      </a:r>
                    </a:p>
                  </a:txBody>
                  <a:tcPr/>
                </a:tc>
                <a:tc>
                  <a:txBody>
                    <a:bodyPr/>
                    <a:lstStyle/>
                    <a:p>
                      <a:r>
                        <a:rPr lang="en-US" sz="1200" dirty="0"/>
                        <a:t>False Negative = Model incorrectly predicted a failed landing</a:t>
                      </a:r>
                    </a:p>
                  </a:txBody>
                  <a:tcPr/>
                </a:tc>
                <a:extLst>
                  <a:ext uri="{0D108BD9-81ED-4DB2-BD59-A6C34878D82A}">
                    <a16:rowId xmlns:a16="http://schemas.microsoft.com/office/drawing/2014/main" val="2706800999"/>
                  </a:ext>
                </a:extLst>
              </a:tr>
              <a:tr h="357087">
                <a:tc>
                  <a:txBody>
                    <a:bodyPr/>
                    <a:lstStyle/>
                    <a:p>
                      <a:r>
                        <a:rPr lang="en-US" sz="1200" dirty="0"/>
                        <a:t>Upper right</a:t>
                      </a:r>
                    </a:p>
                  </a:txBody>
                  <a:tcPr/>
                </a:tc>
                <a:tc>
                  <a:txBody>
                    <a:bodyPr/>
                    <a:lstStyle/>
                    <a:p>
                      <a:r>
                        <a:rPr lang="en-US" sz="1200" dirty="0"/>
                        <a:t>False Positive = Model incorrectly predicted a successful landing</a:t>
                      </a:r>
                    </a:p>
                  </a:txBody>
                  <a:tcPr/>
                </a:tc>
                <a:extLst>
                  <a:ext uri="{0D108BD9-81ED-4DB2-BD59-A6C34878D82A}">
                    <a16:rowId xmlns:a16="http://schemas.microsoft.com/office/drawing/2014/main" val="1714055670"/>
                  </a:ext>
                </a:extLst>
              </a:tr>
              <a:tr h="357087">
                <a:tc>
                  <a:txBody>
                    <a:bodyPr/>
                    <a:lstStyle/>
                    <a:p>
                      <a:r>
                        <a:rPr lang="en-US" sz="1200" dirty="0"/>
                        <a:t>Lower right</a:t>
                      </a:r>
                    </a:p>
                  </a:txBody>
                  <a:tcPr/>
                </a:tc>
                <a:tc>
                  <a:txBody>
                    <a:bodyPr/>
                    <a:lstStyle/>
                    <a:p>
                      <a:r>
                        <a:rPr lang="en-US" sz="1200" dirty="0"/>
                        <a:t>True Positive = Model correctly predicted a success landing</a:t>
                      </a:r>
                    </a:p>
                  </a:txBody>
                  <a:tcPr/>
                </a:tc>
                <a:extLst>
                  <a:ext uri="{0D108BD9-81ED-4DB2-BD59-A6C34878D82A}">
                    <a16:rowId xmlns:a16="http://schemas.microsoft.com/office/drawing/2014/main" val="3613356904"/>
                  </a:ext>
                </a:extLst>
              </a:tr>
            </a:tbl>
          </a:graphicData>
        </a:graphic>
      </p:graphicFrame>
      <p:sp>
        <p:nvSpPr>
          <p:cNvPr id="7" name="Content Placeholder 4">
            <a:extLst>
              <a:ext uri="{FF2B5EF4-FFF2-40B4-BE49-F238E27FC236}">
                <a16:creationId xmlns:a16="http://schemas.microsoft.com/office/drawing/2014/main" id="{782F2F2F-7CEC-84BF-E351-EE6A3AE6833C}"/>
              </a:ext>
            </a:extLst>
          </p:cNvPr>
          <p:cNvSpPr txBox="1">
            <a:spLocks/>
          </p:cNvSpPr>
          <p:nvPr/>
        </p:nvSpPr>
        <p:spPr>
          <a:xfrm>
            <a:off x="770010" y="4636735"/>
            <a:ext cx="6383348" cy="20553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800"/>
              </a:spcBef>
            </a:pPr>
            <a:r>
              <a:rPr lang="en-US" sz="1400" dirty="0">
                <a:solidFill>
                  <a:schemeClr val="accent3">
                    <a:lumMod val="25000"/>
                  </a:schemeClr>
                </a:solidFill>
              </a:rPr>
              <a:t>A Negative outcome means the rocket failed to land.</a:t>
            </a:r>
          </a:p>
          <a:p>
            <a:pPr>
              <a:lnSpc>
                <a:spcPct val="100000"/>
              </a:lnSpc>
              <a:spcBef>
                <a:spcPts val="800"/>
              </a:spcBef>
            </a:pPr>
            <a:r>
              <a:rPr lang="en-US" sz="1400" dirty="0">
                <a:solidFill>
                  <a:schemeClr val="accent3">
                    <a:lumMod val="25000"/>
                  </a:schemeClr>
                </a:solidFill>
              </a:rPr>
              <a:t>A Positive outcome means the rocket landed successfully.</a:t>
            </a:r>
          </a:p>
          <a:p>
            <a:pPr>
              <a:lnSpc>
                <a:spcPct val="100000"/>
              </a:lnSpc>
              <a:spcBef>
                <a:spcPts val="800"/>
              </a:spcBef>
            </a:pPr>
            <a:r>
              <a:rPr lang="en-US" sz="1400" dirty="0">
                <a:solidFill>
                  <a:schemeClr val="accent3">
                    <a:lumMod val="25000"/>
                  </a:schemeClr>
                </a:solidFill>
              </a:rPr>
              <a:t>For the two upper quadrants, there were 6 records where the flight failed to land.  The Decision Tree correctly predicted that 3 would fail to land but determined that 3 would succeed, when in fact they also failed.</a:t>
            </a:r>
          </a:p>
          <a:p>
            <a:pPr>
              <a:lnSpc>
                <a:spcPct val="100000"/>
              </a:lnSpc>
              <a:spcBef>
                <a:spcPts val="800"/>
              </a:spcBef>
            </a:pPr>
            <a:r>
              <a:rPr lang="en-US" sz="1400" dirty="0">
                <a:solidFill>
                  <a:schemeClr val="accent3">
                    <a:lumMod val="25000"/>
                  </a:schemeClr>
                </a:solidFill>
              </a:rPr>
              <a:t>For the two lower quadrants, there were 12 records where the flight landed successfully.  The Decision Tree algorithm correctly predict all 12.</a:t>
            </a:r>
          </a:p>
        </p:txBody>
      </p:sp>
      <p:sp>
        <p:nvSpPr>
          <p:cNvPr id="2" name="TextBox 1">
            <a:extLst>
              <a:ext uri="{FF2B5EF4-FFF2-40B4-BE49-F238E27FC236}">
                <a16:creationId xmlns:a16="http://schemas.microsoft.com/office/drawing/2014/main" id="{858800D2-0A33-81BC-95B5-319D38A6A1F5}"/>
              </a:ext>
            </a:extLst>
          </p:cNvPr>
          <p:cNvSpPr txBox="1"/>
          <p:nvPr/>
        </p:nvSpPr>
        <p:spPr>
          <a:xfrm>
            <a:off x="7400383" y="5510676"/>
            <a:ext cx="3885228" cy="276999"/>
          </a:xfrm>
          <a:prstGeom prst="rect">
            <a:avLst/>
          </a:prstGeom>
          <a:noFill/>
        </p:spPr>
        <p:txBody>
          <a:bodyPr wrap="square" rtlCol="0">
            <a:spAutoFit/>
          </a:bodyPr>
          <a:lstStyle/>
          <a:p>
            <a:pPr algn="ctr"/>
            <a:r>
              <a:rPr lang="en-US" sz="1200" dirty="0"/>
              <a:t>Confusion Matrix for the Decision Tree Algorithm</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82198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landing is 66.7% or 2 out of every 3 flights will land successfully. </a:t>
            </a:r>
          </a:p>
          <a:p>
            <a:pPr>
              <a:lnSpc>
                <a:spcPct val="100000"/>
              </a:lnSpc>
              <a:spcBef>
                <a:spcPts val="1400"/>
              </a:spcBef>
            </a:pPr>
            <a:r>
              <a:rPr lang="en-US" sz="2200" dirty="0">
                <a:solidFill>
                  <a:schemeClr val="accent3">
                    <a:lumMod val="25000"/>
                  </a:schemeClr>
                </a:solidFill>
                <a:latin typeface="Abadi" panose="020B0604020104020204" pitchFamily="34" charset="0"/>
              </a:rPr>
              <a:t>The four orbit types with the highest success rates were ES-L1, GEO, HEO, and SSO.</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Algorithm is the best model to use for predicting the landing outcome of future flights with an accuracy rate of 87.5%.</a:t>
            </a:r>
          </a:p>
          <a:p>
            <a:pPr>
              <a:lnSpc>
                <a:spcPct val="100000"/>
              </a:lnSpc>
              <a:spcBef>
                <a:spcPts val="1400"/>
              </a:spcBef>
            </a:pPr>
            <a:r>
              <a:rPr lang="en-US" sz="2200" dirty="0">
                <a:solidFill>
                  <a:schemeClr val="accent3">
                    <a:lumMod val="25000"/>
                  </a:schemeClr>
                </a:solidFill>
                <a:latin typeface="Abadi" panose="020B0604020104020204" pitchFamily="34" charset="0"/>
              </a:rPr>
              <a:t>Launch site KSC LC-39A had the best mission success rate at 76.9%.</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7" name="Picture 6" descr="A screenshot of a graph&#10;&#10;Description automatically generated">
            <a:extLst>
              <a:ext uri="{FF2B5EF4-FFF2-40B4-BE49-F238E27FC236}">
                <a16:creationId xmlns:a16="http://schemas.microsoft.com/office/drawing/2014/main" id="{7B0FC6FE-7142-732B-C2F9-E233D3B21193}"/>
              </a:ext>
            </a:extLst>
          </p:cNvPr>
          <p:cNvPicPr>
            <a:picLocks noChangeAspect="1"/>
          </p:cNvPicPr>
          <p:nvPr/>
        </p:nvPicPr>
        <p:blipFill rotWithShape="1">
          <a:blip r:embed="rId3"/>
          <a:srcRect l="13613"/>
          <a:stretch/>
        </p:blipFill>
        <p:spPr>
          <a:xfrm>
            <a:off x="9366238" y="2812393"/>
            <a:ext cx="1983669" cy="1488485"/>
          </a:xfrm>
          <a:prstGeom prst="rect">
            <a:avLst/>
          </a:prstGeom>
        </p:spPr>
      </p:pic>
      <p:pic>
        <p:nvPicPr>
          <p:cNvPr id="3" name="Picture 2" descr="A white rectangular object with black text&#10;&#10;Description automatically generated">
            <a:extLst>
              <a:ext uri="{FF2B5EF4-FFF2-40B4-BE49-F238E27FC236}">
                <a16:creationId xmlns:a16="http://schemas.microsoft.com/office/drawing/2014/main" id="{C23F6A9B-2086-47B5-9A18-51ABEDD8FEDE}"/>
              </a:ext>
            </a:extLst>
          </p:cNvPr>
          <p:cNvPicPr>
            <a:picLocks noChangeAspect="1"/>
          </p:cNvPicPr>
          <p:nvPr/>
        </p:nvPicPr>
        <p:blipFill rotWithShape="1">
          <a:blip r:embed="rId4"/>
          <a:srcRect l="18604"/>
          <a:stretch/>
        </p:blipFill>
        <p:spPr>
          <a:xfrm>
            <a:off x="9753863" y="1572886"/>
            <a:ext cx="889001" cy="1003300"/>
          </a:xfrm>
          <a:prstGeom prst="rect">
            <a:avLst/>
          </a:prstGeom>
        </p:spPr>
      </p:pic>
      <p:pic>
        <p:nvPicPr>
          <p:cNvPr id="13" name="Picture 12" descr="A graph of a bar graph&#10;&#10;Description automatically generated">
            <a:extLst>
              <a:ext uri="{FF2B5EF4-FFF2-40B4-BE49-F238E27FC236}">
                <a16:creationId xmlns:a16="http://schemas.microsoft.com/office/drawing/2014/main" id="{661C7A70-4F84-4B02-BDF2-FD992740081F}"/>
              </a:ext>
            </a:extLst>
          </p:cNvPr>
          <p:cNvPicPr>
            <a:picLocks noChangeAspect="1"/>
          </p:cNvPicPr>
          <p:nvPr/>
        </p:nvPicPr>
        <p:blipFill>
          <a:blip r:embed="rId5"/>
          <a:stretch>
            <a:fillRect/>
          </a:stretch>
        </p:blipFill>
        <p:spPr>
          <a:xfrm>
            <a:off x="7293151" y="2190348"/>
            <a:ext cx="1828328" cy="2111059"/>
          </a:xfrm>
          <a:prstGeom prst="rect">
            <a:avLst/>
          </a:prstGeom>
        </p:spPr>
      </p:pic>
      <p:pic>
        <p:nvPicPr>
          <p:cNvPr id="17" name="Picture 16" descr="Ratio of successful launches vs. failed launches from KSC LC-39A vs. ">
            <a:extLst>
              <a:ext uri="{FF2B5EF4-FFF2-40B4-BE49-F238E27FC236}">
                <a16:creationId xmlns:a16="http://schemas.microsoft.com/office/drawing/2014/main" id="{C0E2C1E6-9975-3F35-6218-9799FA41B29F}"/>
              </a:ext>
            </a:extLst>
          </p:cNvPr>
          <p:cNvPicPr>
            <a:picLocks noChangeAspect="1"/>
          </p:cNvPicPr>
          <p:nvPr/>
        </p:nvPicPr>
        <p:blipFill>
          <a:blip r:embed="rId6"/>
          <a:stretch>
            <a:fillRect/>
          </a:stretch>
        </p:blipFill>
        <p:spPr>
          <a:xfrm>
            <a:off x="7653889" y="4537086"/>
            <a:ext cx="3133241" cy="2014226"/>
          </a:xfrm>
          <a:prstGeom prst="rect">
            <a:avLst/>
          </a:prstGeom>
        </p:spPr>
      </p:pic>
      <p:pic>
        <p:nvPicPr>
          <p:cNvPr id="19" name="Picture 18">
            <a:extLst>
              <a:ext uri="{FF2B5EF4-FFF2-40B4-BE49-F238E27FC236}">
                <a16:creationId xmlns:a16="http://schemas.microsoft.com/office/drawing/2014/main" id="{1CCF5372-5302-8C61-3A39-18717BA8EF29}"/>
              </a:ext>
            </a:extLst>
          </p:cNvPr>
          <p:cNvPicPr>
            <a:picLocks noChangeAspect="1"/>
          </p:cNvPicPr>
          <p:nvPr/>
        </p:nvPicPr>
        <p:blipFill>
          <a:blip r:embed="rId7"/>
          <a:stretch>
            <a:fillRect/>
          </a:stretch>
        </p:blipFill>
        <p:spPr>
          <a:xfrm>
            <a:off x="7275298" y="1696288"/>
            <a:ext cx="1864034" cy="25838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Google </a:t>
            </a:r>
            <a:r>
              <a:rPr lang="en-US" sz="2200" dirty="0" err="1">
                <a:solidFill>
                  <a:schemeClr val="accent3">
                    <a:lumMod val="25000"/>
                  </a:schemeClr>
                </a:solidFill>
                <a:latin typeface="Abadi" panose="020B0604020104020204" pitchFamily="34" charset="0"/>
              </a:rPr>
              <a:t>Colab</a:t>
            </a:r>
            <a:r>
              <a:rPr lang="en-US" sz="2200" dirty="0">
                <a:solidFill>
                  <a:schemeClr val="accent3">
                    <a:lumMod val="25000"/>
                  </a:schemeClr>
                </a:solidFill>
                <a:latin typeface="Abadi" panose="020B0604020104020204" pitchFamily="34" charset="0"/>
              </a:rPr>
              <a:t> did not require installing some libraries. There were installed already.</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a:extLst>
              <a:ext uri="{FF2B5EF4-FFF2-40B4-BE49-F238E27FC236}">
                <a16:creationId xmlns:a16="http://schemas.microsoft.com/office/drawing/2014/main" id="{ABB36E13-E65C-715A-71F9-7716BE5FABAF}"/>
              </a:ext>
            </a:extLst>
          </p:cNvPr>
          <p:cNvPicPr>
            <a:picLocks noChangeAspect="1"/>
          </p:cNvPicPr>
          <p:nvPr/>
        </p:nvPicPr>
        <p:blipFill>
          <a:blip r:embed="rId4"/>
          <a:stretch>
            <a:fillRect/>
          </a:stretch>
        </p:blipFill>
        <p:spPr>
          <a:xfrm>
            <a:off x="2615399" y="3004269"/>
            <a:ext cx="6961202" cy="2417395"/>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a proximity map for CCAFS LC-40.</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descr="A map with a route&#10;&#10;Description automatically generated with medium confidence">
            <a:extLst>
              <a:ext uri="{FF2B5EF4-FFF2-40B4-BE49-F238E27FC236}">
                <a16:creationId xmlns:a16="http://schemas.microsoft.com/office/drawing/2014/main" id="{57EB9C79-316F-3213-9C77-2AD0329E4902}"/>
              </a:ext>
            </a:extLst>
          </p:cNvPr>
          <p:cNvPicPr>
            <a:picLocks noChangeAspect="1"/>
          </p:cNvPicPr>
          <p:nvPr/>
        </p:nvPicPr>
        <p:blipFill>
          <a:blip r:embed="rId4"/>
          <a:stretch>
            <a:fillRect/>
          </a:stretch>
        </p:blipFill>
        <p:spPr>
          <a:xfrm>
            <a:off x="1414564" y="2981091"/>
            <a:ext cx="4559300" cy="210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map of a country&#10;&#10;Description automatically generated">
            <a:extLst>
              <a:ext uri="{FF2B5EF4-FFF2-40B4-BE49-F238E27FC236}">
                <a16:creationId xmlns:a16="http://schemas.microsoft.com/office/drawing/2014/main" id="{09DFCAB3-554F-62DB-E54F-6CBA86667973}"/>
              </a:ext>
            </a:extLst>
          </p:cNvPr>
          <p:cNvPicPr>
            <a:picLocks noChangeAspect="1"/>
          </p:cNvPicPr>
          <p:nvPr/>
        </p:nvPicPr>
        <p:blipFill>
          <a:blip r:embed="rId5"/>
          <a:stretch>
            <a:fillRect/>
          </a:stretch>
        </p:blipFill>
        <p:spPr>
          <a:xfrm>
            <a:off x="7109034" y="2707226"/>
            <a:ext cx="3375465" cy="2655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388F32FA-6135-3018-B70F-6CA86DFBE1F0}"/>
              </a:ext>
            </a:extLst>
          </p:cNvPr>
          <p:cNvCxnSpPr/>
          <p:nvPr/>
        </p:nvCxnSpPr>
        <p:spPr>
          <a:xfrm flipH="1" flipV="1">
            <a:off x="5405480" y="3495759"/>
            <a:ext cx="1650775" cy="97105"/>
          </a:xfrm>
          <a:prstGeom prst="line">
            <a:avLst/>
          </a:prstGeom>
          <a:ln w="2857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87132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another for KSC LC-39A.</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descr="A map with a road and a road&#10;&#10;Description automatically generated with medium confidence">
            <a:extLst>
              <a:ext uri="{FF2B5EF4-FFF2-40B4-BE49-F238E27FC236}">
                <a16:creationId xmlns:a16="http://schemas.microsoft.com/office/drawing/2014/main" id="{DC2C41EA-BD29-8404-838F-66B6288190A6}"/>
              </a:ext>
            </a:extLst>
          </p:cNvPr>
          <p:cNvPicPr>
            <a:picLocks noChangeAspect="1"/>
          </p:cNvPicPr>
          <p:nvPr/>
        </p:nvPicPr>
        <p:blipFill>
          <a:blip r:embed="rId4"/>
          <a:stretch>
            <a:fillRect/>
          </a:stretch>
        </p:blipFill>
        <p:spPr>
          <a:xfrm>
            <a:off x="1284555" y="3228741"/>
            <a:ext cx="4330700" cy="1612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388F32FA-6135-3018-B70F-6CA86DFBE1F0}"/>
              </a:ext>
            </a:extLst>
          </p:cNvPr>
          <p:cNvCxnSpPr>
            <a:cxnSpLocks/>
            <a:stCxn id="18" idx="1"/>
          </p:cNvCxnSpPr>
          <p:nvPr/>
        </p:nvCxnSpPr>
        <p:spPr>
          <a:xfrm flipH="1">
            <a:off x="5049430" y="3617140"/>
            <a:ext cx="1624742" cy="0"/>
          </a:xfrm>
          <a:prstGeom prst="line">
            <a:avLst/>
          </a:prstGeom>
          <a:ln w="28575"/>
        </p:spPr>
        <p:style>
          <a:lnRef idx="3">
            <a:schemeClr val="dk1"/>
          </a:lnRef>
          <a:fillRef idx="0">
            <a:schemeClr val="dk1"/>
          </a:fillRef>
          <a:effectRef idx="2">
            <a:schemeClr val="dk1"/>
          </a:effectRef>
          <a:fontRef idx="minor">
            <a:schemeClr val="tx1"/>
          </a:fontRef>
        </p:style>
      </p:cxnSp>
      <p:pic>
        <p:nvPicPr>
          <p:cNvPr id="18" name="Picture 17" descr="A map of a city&#10;&#10;Description automatically generated">
            <a:extLst>
              <a:ext uri="{FF2B5EF4-FFF2-40B4-BE49-F238E27FC236}">
                <a16:creationId xmlns:a16="http://schemas.microsoft.com/office/drawing/2014/main" id="{75305AAB-5C2C-2155-DDE2-D82133846269}"/>
              </a:ext>
            </a:extLst>
          </p:cNvPr>
          <p:cNvPicPr>
            <a:picLocks noChangeAspect="1"/>
          </p:cNvPicPr>
          <p:nvPr/>
        </p:nvPicPr>
        <p:blipFill>
          <a:blip r:embed="rId5"/>
          <a:stretch>
            <a:fillRect/>
          </a:stretch>
        </p:blipFill>
        <p:spPr>
          <a:xfrm>
            <a:off x="6674172" y="2105840"/>
            <a:ext cx="4610100" cy="302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22154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Picture 2" descr="A map of a body of water&#10;&#10;Description automatically generated">
            <a:extLst>
              <a:ext uri="{FF2B5EF4-FFF2-40B4-BE49-F238E27FC236}">
                <a16:creationId xmlns:a16="http://schemas.microsoft.com/office/drawing/2014/main" id="{9CF7B8AA-9E06-F526-9207-9566BEEC00EE}"/>
              </a:ext>
            </a:extLst>
          </p:cNvPr>
          <p:cNvPicPr>
            <a:picLocks noChangeAspect="1"/>
          </p:cNvPicPr>
          <p:nvPr/>
        </p:nvPicPr>
        <p:blipFill>
          <a:blip r:embed="rId4"/>
          <a:stretch>
            <a:fillRect/>
          </a:stretch>
        </p:blipFill>
        <p:spPr>
          <a:xfrm>
            <a:off x="5267088" y="2520558"/>
            <a:ext cx="6104704" cy="3119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another for VAFB SLC-4E.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cxnSp>
        <p:nvCxnSpPr>
          <p:cNvPr id="10" name="Straight Connector 9">
            <a:extLst>
              <a:ext uri="{FF2B5EF4-FFF2-40B4-BE49-F238E27FC236}">
                <a16:creationId xmlns:a16="http://schemas.microsoft.com/office/drawing/2014/main" id="{388F32FA-6135-3018-B70F-6CA86DFBE1F0}"/>
              </a:ext>
            </a:extLst>
          </p:cNvPr>
          <p:cNvCxnSpPr>
            <a:cxnSpLocks/>
            <a:endCxn id="8" idx="3"/>
          </p:cNvCxnSpPr>
          <p:nvPr/>
        </p:nvCxnSpPr>
        <p:spPr>
          <a:xfrm flipH="1">
            <a:off x="4278604" y="2994053"/>
            <a:ext cx="1256348" cy="832112"/>
          </a:xfrm>
          <a:prstGeom prst="line">
            <a:avLst/>
          </a:prstGeom>
          <a:ln w="31750"/>
        </p:spPr>
        <p:style>
          <a:lnRef idx="3">
            <a:schemeClr val="dk1"/>
          </a:lnRef>
          <a:fillRef idx="0">
            <a:schemeClr val="dk1"/>
          </a:fillRef>
          <a:effectRef idx="2">
            <a:schemeClr val="dk1"/>
          </a:effectRef>
          <a:fontRef idx="minor">
            <a:schemeClr val="tx1"/>
          </a:fontRef>
        </p:style>
      </p:cxnSp>
      <p:pic>
        <p:nvPicPr>
          <p:cNvPr id="8" name="Picture 7" descr="A map with lines and dots&#10;&#10;Description automatically generated with medium confidence">
            <a:extLst>
              <a:ext uri="{FF2B5EF4-FFF2-40B4-BE49-F238E27FC236}">
                <a16:creationId xmlns:a16="http://schemas.microsoft.com/office/drawing/2014/main" id="{DA98A7EF-631A-96F9-4504-99250FFE4C3C}"/>
              </a:ext>
            </a:extLst>
          </p:cNvPr>
          <p:cNvPicPr>
            <a:picLocks noChangeAspect="1"/>
          </p:cNvPicPr>
          <p:nvPr/>
        </p:nvPicPr>
        <p:blipFill>
          <a:blip r:embed="rId5"/>
          <a:stretch>
            <a:fillRect/>
          </a:stretch>
        </p:blipFill>
        <p:spPr>
          <a:xfrm>
            <a:off x="770011" y="2749222"/>
            <a:ext cx="3508593" cy="2153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0444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600"/>
              </a:spcBef>
            </a:pPr>
            <a:r>
              <a:rPr lang="en-US" sz="1400" dirty="0">
                <a:solidFill>
                  <a:schemeClr val="tx1"/>
                </a:solidFill>
                <a:latin typeface="Abadi"/>
              </a:rPr>
              <a:t>Data collection methodology:</a:t>
            </a:r>
          </a:p>
          <a:p>
            <a:pPr lvl="1">
              <a:lnSpc>
                <a:spcPct val="120000"/>
              </a:lnSpc>
              <a:spcBef>
                <a:spcPts val="600"/>
              </a:spcBef>
            </a:pPr>
            <a:r>
              <a:rPr lang="en-US" sz="1200" dirty="0">
                <a:solidFill>
                  <a:schemeClr val="tx1"/>
                </a:solidFill>
                <a:latin typeface="Abadi"/>
              </a:rPr>
              <a:t>Retrieve data from SpaceX server using their public REST APIs.</a:t>
            </a:r>
          </a:p>
          <a:p>
            <a:pPr lvl="1">
              <a:lnSpc>
                <a:spcPct val="120000"/>
              </a:lnSpc>
              <a:spcBef>
                <a:spcPts val="600"/>
              </a:spcBef>
            </a:pPr>
            <a:r>
              <a:rPr lang="en-US" sz="1200" dirty="0">
                <a:solidFill>
                  <a:schemeClr val="tx1"/>
                </a:solidFill>
                <a:latin typeface="Abadi"/>
              </a:rPr>
              <a:t>Retrieve data from their Wiki page.</a:t>
            </a:r>
          </a:p>
          <a:p>
            <a:pPr>
              <a:lnSpc>
                <a:spcPct val="120000"/>
              </a:lnSpc>
              <a:spcBef>
                <a:spcPts val="600"/>
              </a:spcBef>
            </a:pPr>
            <a:r>
              <a:rPr lang="en-US" sz="1400" dirty="0">
                <a:solidFill>
                  <a:schemeClr val="tx1"/>
                </a:solidFill>
                <a:latin typeface="Abadi"/>
              </a:rPr>
              <a:t>Perform data wrangling</a:t>
            </a:r>
          </a:p>
          <a:p>
            <a:pPr lvl="1">
              <a:lnSpc>
                <a:spcPct val="120000"/>
              </a:lnSpc>
              <a:spcBef>
                <a:spcPts val="600"/>
              </a:spcBef>
            </a:pPr>
            <a:r>
              <a:rPr lang="en-US" sz="1200" dirty="0">
                <a:solidFill>
                  <a:schemeClr val="tx1"/>
                </a:solidFill>
                <a:latin typeface="Abadi"/>
              </a:rPr>
              <a:t>Categorical values were converted to numeric.</a:t>
            </a:r>
          </a:p>
          <a:p>
            <a:pPr lvl="1">
              <a:lnSpc>
                <a:spcPct val="120000"/>
              </a:lnSpc>
              <a:spcBef>
                <a:spcPts val="600"/>
              </a:spcBef>
            </a:pPr>
            <a:r>
              <a:rPr lang="en-US" sz="1200" dirty="0">
                <a:solidFill>
                  <a:schemeClr val="tx1"/>
                </a:solidFill>
                <a:latin typeface="Abadi"/>
              </a:rPr>
              <a:t>Null values were transmuted.</a:t>
            </a:r>
          </a:p>
          <a:p>
            <a:pPr lvl="1">
              <a:lnSpc>
                <a:spcPct val="120000"/>
              </a:lnSpc>
              <a:spcBef>
                <a:spcPts val="600"/>
              </a:spcBef>
            </a:pPr>
            <a:r>
              <a:rPr lang="en-US" sz="1200" dirty="0">
                <a:solidFill>
                  <a:schemeClr val="tx1"/>
                </a:solidFill>
                <a:latin typeface="Abadi"/>
              </a:rPr>
              <a:t>Irrelevant columns were dropped.</a:t>
            </a:r>
          </a:p>
          <a:p>
            <a:pPr>
              <a:lnSpc>
                <a:spcPct val="120000"/>
              </a:lnSpc>
              <a:spcBef>
                <a:spcPts val="600"/>
              </a:spcBef>
            </a:pPr>
            <a:r>
              <a:rPr lang="en-US" sz="1400" dirty="0">
                <a:solidFill>
                  <a:schemeClr val="tx1"/>
                </a:solidFill>
                <a:latin typeface="Abadi"/>
              </a:rPr>
              <a:t>Perform exploratory data analysis (EDA) using visualization and SQL:</a:t>
            </a:r>
          </a:p>
          <a:p>
            <a:pPr lvl="1">
              <a:lnSpc>
                <a:spcPct val="120000"/>
              </a:lnSpc>
              <a:spcBef>
                <a:spcPts val="600"/>
              </a:spcBef>
            </a:pPr>
            <a:r>
              <a:rPr lang="en-US" sz="1200" dirty="0">
                <a:solidFill>
                  <a:schemeClr val="tx1"/>
                </a:solidFill>
                <a:latin typeface="Abadi"/>
              </a:rPr>
              <a:t>Scatter plots, bar charts, and a line plot were created to show patterns and trends.</a:t>
            </a:r>
          </a:p>
          <a:p>
            <a:pPr lvl="1">
              <a:lnSpc>
                <a:spcPct val="120000"/>
              </a:lnSpc>
              <a:spcBef>
                <a:spcPts val="600"/>
              </a:spcBef>
            </a:pPr>
            <a:r>
              <a:rPr lang="en-US" sz="1200" dirty="0">
                <a:solidFill>
                  <a:schemeClr val="tx1"/>
                </a:solidFill>
                <a:latin typeface="Abadi"/>
              </a:rPr>
              <a:t>SQL queries were used to extract data for analysis.</a:t>
            </a:r>
          </a:p>
          <a:p>
            <a:pPr>
              <a:lnSpc>
                <a:spcPct val="120000"/>
              </a:lnSpc>
              <a:spcBef>
                <a:spcPts val="600"/>
              </a:spcBef>
            </a:pPr>
            <a:r>
              <a:rPr lang="en-US" sz="1400" dirty="0">
                <a:solidFill>
                  <a:schemeClr val="tx1"/>
                </a:solidFill>
                <a:latin typeface="Abadi"/>
              </a:rPr>
              <a:t>Perform interactive visual analytics using Folium and </a:t>
            </a:r>
            <a:r>
              <a:rPr lang="en-US" sz="1400" dirty="0" err="1">
                <a:solidFill>
                  <a:schemeClr val="tx1"/>
                </a:solidFill>
                <a:latin typeface="Abadi"/>
              </a:rPr>
              <a:t>Plotly</a:t>
            </a:r>
            <a:r>
              <a:rPr lang="en-US" sz="1400" dirty="0">
                <a:solidFill>
                  <a:schemeClr val="tx1"/>
                </a:solidFill>
                <a:latin typeface="Abadi"/>
              </a:rPr>
              <a:t> Dash</a:t>
            </a:r>
          </a:p>
          <a:p>
            <a:pPr lvl="1">
              <a:lnSpc>
                <a:spcPct val="120000"/>
              </a:lnSpc>
              <a:spcBef>
                <a:spcPts val="600"/>
              </a:spcBef>
            </a:pPr>
            <a:r>
              <a:rPr lang="en-US" sz="1200" dirty="0">
                <a:solidFill>
                  <a:schemeClr val="tx1"/>
                </a:solidFill>
                <a:latin typeface="Abadi"/>
              </a:rPr>
              <a:t>An interactive dashboard was created to show launch outcomes by launch site.</a:t>
            </a:r>
          </a:p>
          <a:p>
            <a:pPr lvl="1">
              <a:lnSpc>
                <a:spcPct val="120000"/>
              </a:lnSpc>
              <a:spcBef>
                <a:spcPts val="600"/>
              </a:spcBef>
            </a:pPr>
            <a:r>
              <a:rPr lang="en-US" sz="1200" dirty="0">
                <a:solidFill>
                  <a:schemeClr val="tx1"/>
                </a:solidFill>
                <a:latin typeface="Abadi"/>
              </a:rPr>
              <a:t>Folium maps were created to show locations of launch sites as well as launch outcomes and distances to nearest public landmarks.</a:t>
            </a:r>
          </a:p>
          <a:p>
            <a:pPr>
              <a:lnSpc>
                <a:spcPct val="120000"/>
              </a:lnSpc>
              <a:spcBef>
                <a:spcPts val="600"/>
              </a:spcBef>
            </a:pPr>
            <a:r>
              <a:rPr lang="en-US" sz="1400" dirty="0">
                <a:solidFill>
                  <a:schemeClr val="tx1"/>
                </a:solidFill>
                <a:latin typeface="Abadi"/>
              </a:rPr>
              <a:t>Perform predictive analysis using classification models</a:t>
            </a:r>
          </a:p>
          <a:p>
            <a:pPr lvl="1">
              <a:lnSpc>
                <a:spcPct val="120000"/>
              </a:lnSpc>
              <a:spcBef>
                <a:spcPts val="600"/>
              </a:spcBef>
            </a:pPr>
            <a:r>
              <a:rPr lang="en-US" sz="1200" dirty="0">
                <a:solidFill>
                  <a:schemeClr val="tx1"/>
                </a:solidFill>
                <a:latin typeface="Abadi"/>
              </a:rPr>
              <a:t>Several models were built using different algorithms.</a:t>
            </a:r>
          </a:p>
          <a:p>
            <a:pPr lvl="1">
              <a:lnSpc>
                <a:spcPct val="120000"/>
              </a:lnSpc>
              <a:spcBef>
                <a:spcPts val="600"/>
              </a:spcBef>
            </a:pPr>
            <a:r>
              <a:rPr lang="en-US" sz="1200" dirty="0">
                <a:solidFill>
                  <a:schemeClr val="tx1"/>
                </a:solidFill>
                <a:latin typeface="Abadi"/>
              </a:rPr>
              <a:t>Their accuracy was computed and compared and the one with the best accuracy score was chosen.</a:t>
            </a:r>
          </a:p>
          <a:p>
            <a:pPr>
              <a:lnSpc>
                <a:spcPct val="120000"/>
              </a:lnSpc>
              <a:spcBef>
                <a:spcPts val="600"/>
              </a:spcBef>
            </a:pPr>
            <a:endParaRPr lang="en-US" sz="1400" dirty="0">
              <a:solidFill>
                <a:schemeClr val="accent3">
                  <a:lumMod val="25000"/>
                </a:schemeClr>
              </a:solidFill>
              <a:latin typeface="Abadi"/>
            </a:endParaRPr>
          </a:p>
          <a:p>
            <a:pPr>
              <a:lnSpc>
                <a:spcPct val="100000"/>
              </a:lnSpc>
              <a:spcBef>
                <a:spcPts val="600"/>
              </a:spcBef>
            </a:pPr>
            <a:endParaRPr lang="en-US" sz="200" dirty="0">
              <a:solidFill>
                <a:schemeClr val="accent3">
                  <a:lumMod val="25000"/>
                </a:schemeClr>
              </a:solidFill>
              <a:latin typeface="Abadi"/>
            </a:endParaRPr>
          </a:p>
          <a:p>
            <a:pPr>
              <a:lnSpc>
                <a:spcPct val="100000"/>
              </a:lnSpc>
              <a:spcBef>
                <a:spcPts val="600"/>
              </a:spcBef>
            </a:pPr>
            <a:endParaRPr lang="en-US" sz="200" dirty="0">
              <a:solidFill>
                <a:schemeClr val="accent3">
                  <a:lumMod val="25000"/>
                </a:schemeClr>
              </a:solidFill>
              <a:latin typeface="Abadi"/>
            </a:endParaRPr>
          </a:p>
          <a:p>
            <a:pPr>
              <a:lnSpc>
                <a:spcPct val="100000"/>
              </a:lnSpc>
              <a:spcBef>
                <a:spcPts val="600"/>
              </a:spcBef>
            </a:pPr>
            <a:endParaRPr lang="en-US" sz="200" dirty="0">
              <a:solidFill>
                <a:schemeClr val="accent3">
                  <a:lumMod val="25000"/>
                </a:schemeClr>
              </a:solidFill>
              <a:latin typeface="Abadi"/>
            </a:endParaRPr>
          </a:p>
          <a:p>
            <a:pPr>
              <a:lnSpc>
                <a:spcPct val="100000"/>
              </a:lnSpc>
              <a:spcBef>
                <a:spcPts val="600"/>
              </a:spcBef>
            </a:pPr>
            <a:endParaRPr lang="en-US" sz="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57663" cy="4351338"/>
          </a:xfrm>
          <a:prstGeom prst="rect">
            <a:avLst/>
          </a:prstGeom>
        </p:spPr>
        <p:txBody>
          <a:bodyPr/>
          <a:lstStyle/>
          <a:p>
            <a:pPr marL="0" indent="0">
              <a:buNone/>
            </a:pPr>
            <a:r>
              <a:rPr lang="en-US" sz="2000" dirty="0"/>
              <a:t>The data sets needed for this project reside in a few places.  SpaceX has a public REST API server that contains many data.  Their Wiki page also contains useful data for this project.</a:t>
            </a:r>
          </a:p>
          <a:p>
            <a:pPr marL="0" indent="0">
              <a:buNone/>
            </a:pPr>
            <a:r>
              <a:rPr lang="en-US" sz="2000" dirty="0"/>
              <a:t>The data was collected using a combination of REST API calls to SpaceX, as well as scraping the data from their Wiki page.</a:t>
            </a:r>
          </a:p>
          <a:p>
            <a:pPr marL="0" indent="0">
              <a:buNone/>
            </a:pPr>
            <a:r>
              <a:rPr lang="en-US" sz="2000" dirty="0"/>
              <a:t>The general flow for data collection is on the right.</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4">
            <a:extLst>
              <a:ext uri="{FF2B5EF4-FFF2-40B4-BE49-F238E27FC236}">
                <a16:creationId xmlns:a16="http://schemas.microsoft.com/office/drawing/2014/main" id="{C5F176A6-495F-8C80-06D6-C1FD03F0E24A}"/>
              </a:ext>
            </a:extLst>
          </p:cNvPr>
          <p:cNvSpPr txBox="1">
            <a:spLocks/>
          </p:cNvSpPr>
          <p:nvPr/>
        </p:nvSpPr>
        <p:spPr>
          <a:xfrm>
            <a:off x="6902804" y="1737902"/>
            <a:ext cx="4382807" cy="363746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4" name="Rectangle 3">
            <a:extLst>
              <a:ext uri="{FF2B5EF4-FFF2-40B4-BE49-F238E27FC236}">
                <a16:creationId xmlns:a16="http://schemas.microsoft.com/office/drawing/2014/main" id="{90BD6323-CAFC-1797-59CB-62901D549D47}"/>
              </a:ext>
            </a:extLst>
          </p:cNvPr>
          <p:cNvSpPr/>
          <p:nvPr/>
        </p:nvSpPr>
        <p:spPr>
          <a:xfrm>
            <a:off x="7171962" y="1976544"/>
            <a:ext cx="3838526" cy="6004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Retrieve data from SpaceX REST APIs or scraped from their Wiki page</a:t>
            </a:r>
          </a:p>
        </p:txBody>
      </p:sp>
      <p:sp>
        <p:nvSpPr>
          <p:cNvPr id="8" name="Rectangle 7">
            <a:extLst>
              <a:ext uri="{FF2B5EF4-FFF2-40B4-BE49-F238E27FC236}">
                <a16:creationId xmlns:a16="http://schemas.microsoft.com/office/drawing/2014/main" id="{2B0C82AD-83B6-D7E7-3699-29FC1119683F}"/>
              </a:ext>
            </a:extLst>
          </p:cNvPr>
          <p:cNvSpPr/>
          <p:nvPr/>
        </p:nvSpPr>
        <p:spPr>
          <a:xfrm>
            <a:off x="7171960" y="2829428"/>
            <a:ext cx="3838522" cy="6004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Dataframe</a:t>
            </a:r>
            <a:r>
              <a:rPr lang="en-US" dirty="0"/>
              <a:t> created from collected data </a:t>
            </a:r>
          </a:p>
        </p:txBody>
      </p:sp>
      <p:sp>
        <p:nvSpPr>
          <p:cNvPr id="9" name="Rectangle 8">
            <a:extLst>
              <a:ext uri="{FF2B5EF4-FFF2-40B4-BE49-F238E27FC236}">
                <a16:creationId xmlns:a16="http://schemas.microsoft.com/office/drawing/2014/main" id="{9DDFA07B-AB93-BC3D-AB55-12AD88070B49}"/>
              </a:ext>
            </a:extLst>
          </p:cNvPr>
          <p:cNvSpPr/>
          <p:nvPr/>
        </p:nvSpPr>
        <p:spPr>
          <a:xfrm>
            <a:off x="7171960" y="3682312"/>
            <a:ext cx="3838522" cy="6004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cleaned and filtered as needed</a:t>
            </a:r>
          </a:p>
        </p:txBody>
      </p:sp>
      <p:sp>
        <p:nvSpPr>
          <p:cNvPr id="10" name="Rectangle 9">
            <a:extLst>
              <a:ext uri="{FF2B5EF4-FFF2-40B4-BE49-F238E27FC236}">
                <a16:creationId xmlns:a16="http://schemas.microsoft.com/office/drawing/2014/main" id="{0C611CC9-F636-9F7A-0A84-8268A767158C}"/>
              </a:ext>
            </a:extLst>
          </p:cNvPr>
          <p:cNvSpPr/>
          <p:nvPr/>
        </p:nvSpPr>
        <p:spPr>
          <a:xfrm>
            <a:off x="7171960" y="4535195"/>
            <a:ext cx="3838522" cy="6004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saved to a CSV file</a:t>
            </a:r>
          </a:p>
        </p:txBody>
      </p:sp>
      <p:cxnSp>
        <p:nvCxnSpPr>
          <p:cNvPr id="13" name="Straight Arrow Connector 12">
            <a:extLst>
              <a:ext uri="{FF2B5EF4-FFF2-40B4-BE49-F238E27FC236}">
                <a16:creationId xmlns:a16="http://schemas.microsoft.com/office/drawing/2014/main" id="{C3981ADD-93EA-F457-70D2-72A41E35478C}"/>
              </a:ext>
            </a:extLst>
          </p:cNvPr>
          <p:cNvCxnSpPr>
            <a:cxnSpLocks/>
            <a:stCxn id="4" idx="2"/>
            <a:endCxn id="8" idx="0"/>
          </p:cNvCxnSpPr>
          <p:nvPr/>
        </p:nvCxnSpPr>
        <p:spPr>
          <a:xfrm flipH="1">
            <a:off x="9091221" y="2577013"/>
            <a:ext cx="4" cy="2524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4610C02-A3E3-ACC2-1FD5-DF4F5963AB52}"/>
              </a:ext>
            </a:extLst>
          </p:cNvPr>
          <p:cNvCxnSpPr>
            <a:cxnSpLocks/>
            <a:stCxn id="9" idx="2"/>
            <a:endCxn id="10" idx="0"/>
          </p:cNvCxnSpPr>
          <p:nvPr/>
        </p:nvCxnSpPr>
        <p:spPr>
          <a:xfrm>
            <a:off x="9091221" y="4282780"/>
            <a:ext cx="0" cy="2524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72625FA9-4261-FF0C-8921-4425281D036D}"/>
              </a:ext>
            </a:extLst>
          </p:cNvPr>
          <p:cNvCxnSpPr>
            <a:cxnSpLocks/>
            <a:stCxn id="8" idx="2"/>
            <a:endCxn id="9" idx="0"/>
          </p:cNvCxnSpPr>
          <p:nvPr/>
        </p:nvCxnSpPr>
        <p:spPr>
          <a:xfrm>
            <a:off x="9091221" y="3429897"/>
            <a:ext cx="0" cy="2524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11788" y="1792288"/>
            <a:ext cx="5059474" cy="363746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275262"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To the right is a flowchart showing the steps taken to retrieve the data from SpaceX’s website.</a:t>
            </a:r>
          </a:p>
          <a:p>
            <a:pPr>
              <a:lnSpc>
                <a:spcPct val="100000"/>
              </a:lnSpc>
              <a:spcBef>
                <a:spcPts val="1400"/>
              </a:spcBef>
            </a:pPr>
            <a:r>
              <a:rPr lang="en-US" sz="2000" dirty="0">
                <a:solidFill>
                  <a:schemeClr val="accent3">
                    <a:lumMod val="25000"/>
                  </a:schemeClr>
                </a:solidFill>
                <a:latin typeface="Abadi" panose="020B0604020104020204" pitchFamily="34" charset="0"/>
              </a:rPr>
              <a:t>This is a list of data retrieved:</a:t>
            </a:r>
          </a:p>
          <a:p>
            <a:pPr lvl="1">
              <a:lnSpc>
                <a:spcPct val="110000"/>
              </a:lnSpc>
              <a:spcBef>
                <a:spcPts val="0"/>
              </a:spcBef>
            </a:pPr>
            <a:r>
              <a:rPr lang="en-US" sz="1600" dirty="0">
                <a:solidFill>
                  <a:schemeClr val="accent3">
                    <a:lumMod val="25000"/>
                  </a:schemeClr>
                </a:solidFill>
                <a:latin typeface="Abadi" panose="020B0604020104020204" pitchFamily="34" charset="0"/>
              </a:rPr>
              <a:t>List of past launches</a:t>
            </a:r>
          </a:p>
          <a:p>
            <a:pPr lvl="1">
              <a:lnSpc>
                <a:spcPct val="110000"/>
              </a:lnSpc>
              <a:spcBef>
                <a:spcPts val="0"/>
              </a:spcBef>
            </a:pPr>
            <a:r>
              <a:rPr lang="en-US" sz="1600" dirty="0">
                <a:solidFill>
                  <a:schemeClr val="accent3">
                    <a:lumMod val="25000"/>
                  </a:schemeClr>
                </a:solidFill>
                <a:latin typeface="Abadi" panose="020B0604020104020204" pitchFamily="34" charset="0"/>
              </a:rPr>
              <a:t>Booster versions</a:t>
            </a:r>
          </a:p>
          <a:p>
            <a:pPr lvl="1">
              <a:lnSpc>
                <a:spcPct val="110000"/>
              </a:lnSpc>
              <a:spcBef>
                <a:spcPts val="0"/>
              </a:spcBef>
            </a:pPr>
            <a:r>
              <a:rPr lang="en-US" sz="1600" dirty="0">
                <a:solidFill>
                  <a:schemeClr val="accent3">
                    <a:lumMod val="25000"/>
                  </a:schemeClr>
                </a:solidFill>
                <a:latin typeface="Abadi" panose="020B0604020104020204" pitchFamily="34" charset="0"/>
              </a:rPr>
              <a:t>Launch sites</a:t>
            </a:r>
          </a:p>
          <a:p>
            <a:pPr lvl="1">
              <a:lnSpc>
                <a:spcPct val="110000"/>
              </a:lnSpc>
              <a:spcBef>
                <a:spcPts val="0"/>
              </a:spcBef>
            </a:pPr>
            <a:r>
              <a:rPr lang="en-US" sz="1600" dirty="0">
                <a:solidFill>
                  <a:schemeClr val="accent3">
                    <a:lumMod val="25000"/>
                  </a:schemeClr>
                </a:solidFill>
                <a:latin typeface="Abadi" panose="020B0604020104020204" pitchFamily="34" charset="0"/>
              </a:rPr>
              <a:t>Payload data</a:t>
            </a:r>
          </a:p>
          <a:p>
            <a:pPr lvl="1">
              <a:lnSpc>
                <a:spcPct val="110000"/>
              </a:lnSpc>
              <a:spcBef>
                <a:spcPts val="0"/>
              </a:spcBef>
            </a:pPr>
            <a:r>
              <a:rPr lang="en-US" sz="1600" dirty="0">
                <a:solidFill>
                  <a:schemeClr val="accent3">
                    <a:lumMod val="25000"/>
                  </a:schemeClr>
                </a:solidFill>
                <a:latin typeface="Abadi" panose="020B0604020104020204" pitchFamily="34" charset="0"/>
              </a:rPr>
              <a:t>Core data like outcome, flight, reuse, etc.</a:t>
            </a:r>
          </a:p>
          <a:p>
            <a:r>
              <a:rPr lang="en-US" sz="2000" dirty="0"/>
              <a:t>The GitHub repository for the notebook can be found </a:t>
            </a:r>
            <a:r>
              <a:rPr lang="en-US" sz="2000" dirty="0">
                <a:hlinkClick r:id="rId3"/>
              </a:rPr>
              <a:t>here</a:t>
            </a:r>
            <a:r>
              <a:rPr lang="en-US" sz="2000" dirty="0"/>
              <a: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6E4201E7-5F62-F67F-F489-1C997AC71F6D}"/>
              </a:ext>
            </a:extLst>
          </p:cNvPr>
          <p:cNvSpPr/>
          <p:nvPr/>
        </p:nvSpPr>
        <p:spPr>
          <a:xfrm>
            <a:off x="6595010" y="2030931"/>
            <a:ext cx="4442526" cy="398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REST API calls to SpaceX server</a:t>
            </a:r>
          </a:p>
        </p:txBody>
      </p:sp>
      <p:sp>
        <p:nvSpPr>
          <p:cNvPr id="8" name="Rectangle 7">
            <a:extLst>
              <a:ext uri="{FF2B5EF4-FFF2-40B4-BE49-F238E27FC236}">
                <a16:creationId xmlns:a16="http://schemas.microsoft.com/office/drawing/2014/main" id="{0240BA8C-B945-0CAD-43C1-C1DBBEDF91A2}"/>
              </a:ext>
            </a:extLst>
          </p:cNvPr>
          <p:cNvSpPr/>
          <p:nvPr/>
        </p:nvSpPr>
        <p:spPr>
          <a:xfrm>
            <a:off x="6595009" y="2683460"/>
            <a:ext cx="4442526" cy="398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returned from SpaceX</a:t>
            </a:r>
          </a:p>
        </p:txBody>
      </p:sp>
      <p:sp>
        <p:nvSpPr>
          <p:cNvPr id="9" name="Rectangle 8">
            <a:extLst>
              <a:ext uri="{FF2B5EF4-FFF2-40B4-BE49-F238E27FC236}">
                <a16:creationId xmlns:a16="http://schemas.microsoft.com/office/drawing/2014/main" id="{9157D014-4ABE-60E4-CEA4-8371A8C836E9}"/>
              </a:ext>
            </a:extLst>
          </p:cNvPr>
          <p:cNvSpPr/>
          <p:nvPr/>
        </p:nvSpPr>
        <p:spPr>
          <a:xfrm>
            <a:off x="6595008" y="3335989"/>
            <a:ext cx="4442521" cy="398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saved to local dictionaries</a:t>
            </a:r>
          </a:p>
        </p:txBody>
      </p:sp>
      <p:sp>
        <p:nvSpPr>
          <p:cNvPr id="10" name="Rectangle 9">
            <a:extLst>
              <a:ext uri="{FF2B5EF4-FFF2-40B4-BE49-F238E27FC236}">
                <a16:creationId xmlns:a16="http://schemas.microsoft.com/office/drawing/2014/main" id="{E58EEA12-5BDE-949C-45CE-D27B85EA2E57}"/>
              </a:ext>
            </a:extLst>
          </p:cNvPr>
          <p:cNvSpPr/>
          <p:nvPr/>
        </p:nvSpPr>
        <p:spPr>
          <a:xfrm>
            <a:off x="6595008" y="3988518"/>
            <a:ext cx="4442521" cy="398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Dictionaries converted to single data frame</a:t>
            </a:r>
          </a:p>
        </p:txBody>
      </p:sp>
      <p:sp>
        <p:nvSpPr>
          <p:cNvPr id="11" name="Rectangle 10">
            <a:extLst>
              <a:ext uri="{FF2B5EF4-FFF2-40B4-BE49-F238E27FC236}">
                <a16:creationId xmlns:a16="http://schemas.microsoft.com/office/drawing/2014/main" id="{1A99C915-E99A-252F-D3B8-A65035BD38BB}"/>
              </a:ext>
            </a:extLst>
          </p:cNvPr>
          <p:cNvSpPr/>
          <p:nvPr/>
        </p:nvSpPr>
        <p:spPr>
          <a:xfrm>
            <a:off x="6595008" y="4639227"/>
            <a:ext cx="4442521" cy="398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frame saved to a CSV file</a:t>
            </a:r>
          </a:p>
        </p:txBody>
      </p:sp>
      <p:cxnSp>
        <p:nvCxnSpPr>
          <p:cNvPr id="13" name="Straight Arrow Connector 12">
            <a:extLst>
              <a:ext uri="{FF2B5EF4-FFF2-40B4-BE49-F238E27FC236}">
                <a16:creationId xmlns:a16="http://schemas.microsoft.com/office/drawing/2014/main" id="{E7FC43C1-37E4-7813-7B76-E22AB0A615DE}"/>
              </a:ext>
            </a:extLst>
          </p:cNvPr>
          <p:cNvCxnSpPr>
            <a:cxnSpLocks/>
            <a:stCxn id="2" idx="2"/>
            <a:endCxn id="8" idx="0"/>
          </p:cNvCxnSpPr>
          <p:nvPr/>
        </p:nvCxnSpPr>
        <p:spPr>
          <a:xfrm flipH="1">
            <a:off x="8816272" y="2429225"/>
            <a:ext cx="1" cy="254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E4033A57-91E1-AAB7-0463-1CA8BBE0B3AF}"/>
              </a:ext>
            </a:extLst>
          </p:cNvPr>
          <p:cNvCxnSpPr>
            <a:cxnSpLocks/>
            <a:stCxn id="8" idx="2"/>
            <a:endCxn id="9" idx="0"/>
          </p:cNvCxnSpPr>
          <p:nvPr/>
        </p:nvCxnSpPr>
        <p:spPr>
          <a:xfrm flipH="1">
            <a:off x="8816269" y="3081754"/>
            <a:ext cx="3" cy="254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348A7BA-E10A-999B-34C5-5A26BBDD66D2}"/>
              </a:ext>
            </a:extLst>
          </p:cNvPr>
          <p:cNvCxnSpPr>
            <a:cxnSpLocks/>
            <a:stCxn id="10" idx="2"/>
            <a:endCxn id="11" idx="0"/>
          </p:cNvCxnSpPr>
          <p:nvPr/>
        </p:nvCxnSpPr>
        <p:spPr>
          <a:xfrm>
            <a:off x="8816269" y="4386812"/>
            <a:ext cx="0" cy="2524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82085C9F-6734-8271-6F16-830673F6B877}"/>
              </a:ext>
            </a:extLst>
          </p:cNvPr>
          <p:cNvSpPr txBox="1"/>
          <p:nvPr/>
        </p:nvSpPr>
        <p:spPr>
          <a:xfrm>
            <a:off x="820738" y="6006972"/>
            <a:ext cx="10464873" cy="276999"/>
          </a:xfrm>
          <a:prstGeom prst="rect">
            <a:avLst/>
          </a:prstGeom>
          <a:noFill/>
        </p:spPr>
        <p:txBody>
          <a:bodyPr wrap="square" rtlCol="0">
            <a:spAutoFit/>
          </a:bodyPr>
          <a:lstStyle/>
          <a:p>
            <a:r>
              <a:rPr lang="en-US" sz="1200" dirty="0"/>
              <a:t>https://</a:t>
            </a:r>
            <a:r>
              <a:rPr lang="en-US" sz="1200" dirty="0" err="1"/>
              <a:t>github.com</a:t>
            </a:r>
            <a:r>
              <a:rPr lang="en-US" sz="1200" dirty="0"/>
              <a:t>/hhung01/data-science-capstone/blob/main/</a:t>
            </a:r>
            <a:r>
              <a:rPr lang="en-US" sz="1200" dirty="0" err="1"/>
              <a:t>notebooks_and_data</a:t>
            </a:r>
            <a:r>
              <a:rPr lang="en-US" sz="1200" dirty="0"/>
              <a:t>/Week_1_lab_1_jupyter-labs-spacex-data-collection-api.final.ipynb</a:t>
            </a:r>
            <a:endParaRPr lang="en-US" dirty="0"/>
          </a:p>
        </p:txBody>
      </p:sp>
      <p:cxnSp>
        <p:nvCxnSpPr>
          <p:cNvPr id="67" name="Straight Arrow Connector 66">
            <a:extLst>
              <a:ext uri="{FF2B5EF4-FFF2-40B4-BE49-F238E27FC236}">
                <a16:creationId xmlns:a16="http://schemas.microsoft.com/office/drawing/2014/main" id="{D225884A-9CA8-8B5F-0EBD-5333C337F660}"/>
              </a:ext>
            </a:extLst>
          </p:cNvPr>
          <p:cNvCxnSpPr>
            <a:stCxn id="9" idx="2"/>
            <a:endCxn id="10" idx="0"/>
          </p:cNvCxnSpPr>
          <p:nvPr/>
        </p:nvCxnSpPr>
        <p:spPr>
          <a:xfrm>
            <a:off x="8816269" y="3734283"/>
            <a:ext cx="0" cy="254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798658" cy="4374662"/>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The records for all of SpaceX launches were located on their Wiki page.</a:t>
            </a:r>
          </a:p>
          <a:p>
            <a:pPr>
              <a:lnSpc>
                <a:spcPct val="100000"/>
              </a:lnSpc>
              <a:spcBef>
                <a:spcPts val="1400"/>
              </a:spcBef>
            </a:pPr>
            <a:r>
              <a:rPr lang="en-US" sz="1800" dirty="0">
                <a:solidFill>
                  <a:schemeClr val="accent3">
                    <a:lumMod val="25000"/>
                  </a:schemeClr>
                </a:solidFill>
                <a:latin typeface="Abadi"/>
              </a:rPr>
              <a:t>The page was downloaded and a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object was created to allow for easy navigation in Python.</a:t>
            </a:r>
          </a:p>
          <a:p>
            <a:pPr>
              <a:lnSpc>
                <a:spcPct val="100000"/>
              </a:lnSpc>
              <a:spcBef>
                <a:spcPts val="1400"/>
              </a:spcBef>
            </a:pPr>
            <a:r>
              <a:rPr lang="en-US" sz="1800" dirty="0">
                <a:solidFill>
                  <a:schemeClr val="accent3">
                    <a:lumMod val="25000"/>
                  </a:schemeClr>
                </a:solidFill>
                <a:latin typeface="Abadi"/>
              </a:rPr>
              <a:t>Data from the relevant table was converted into a Pandas data frame.</a:t>
            </a:r>
          </a:p>
          <a:p>
            <a:pPr>
              <a:lnSpc>
                <a:spcPct val="100000"/>
              </a:lnSpc>
              <a:spcBef>
                <a:spcPts val="1400"/>
              </a:spcBef>
            </a:pPr>
            <a:r>
              <a:rPr lang="en-US" sz="1800" dirty="0">
                <a:solidFill>
                  <a:schemeClr val="accent3">
                    <a:lumMod val="25000"/>
                  </a:schemeClr>
                </a:solidFill>
                <a:latin typeface="Abadi"/>
              </a:rPr>
              <a:t>The data was cleaned and reformatted.</a:t>
            </a:r>
          </a:p>
          <a:p>
            <a:pPr>
              <a:lnSpc>
                <a:spcPct val="100000"/>
              </a:lnSpc>
              <a:spcBef>
                <a:spcPts val="1400"/>
              </a:spcBef>
            </a:pPr>
            <a:r>
              <a:rPr lang="en-US" sz="1800" dirty="0">
                <a:solidFill>
                  <a:schemeClr val="accent3">
                    <a:lumMod val="25000"/>
                  </a:schemeClr>
                </a:solidFill>
                <a:latin typeface="Abadi"/>
              </a:rPr>
              <a:t>Finally, the data frame was saved to a CSV file.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GitHub repository can be found </a:t>
            </a:r>
            <a:r>
              <a:rPr lang="en-US" sz="1800" dirty="0">
                <a:solidFill>
                  <a:schemeClr val="accent3">
                    <a:lumMod val="25000"/>
                  </a:schemeClr>
                </a:solidFill>
                <a:latin typeface="Abadi" panose="020B0604020104020204" pitchFamily="34" charset="0"/>
                <a:hlinkClick r:id="rId3"/>
              </a:rPr>
              <a:t>here</a:t>
            </a:r>
            <a:r>
              <a:rPr lang="en-US" sz="18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549530"/>
            <a:ext cx="5461000" cy="432364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5" name="Rectangle 4">
            <a:extLst>
              <a:ext uri="{FF2B5EF4-FFF2-40B4-BE49-F238E27FC236}">
                <a16:creationId xmlns:a16="http://schemas.microsoft.com/office/drawing/2014/main" id="{9F5C74DC-50E2-AA15-4AE7-7803EE6A72BB}"/>
              </a:ext>
            </a:extLst>
          </p:cNvPr>
          <p:cNvSpPr/>
          <p:nvPr/>
        </p:nvSpPr>
        <p:spPr>
          <a:xfrm>
            <a:off x="6214683" y="1780252"/>
            <a:ext cx="4871405"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Download launch records from Wiki page</a:t>
            </a:r>
          </a:p>
        </p:txBody>
      </p:sp>
      <p:sp>
        <p:nvSpPr>
          <p:cNvPr id="7" name="Rectangle 6">
            <a:extLst>
              <a:ext uri="{FF2B5EF4-FFF2-40B4-BE49-F238E27FC236}">
                <a16:creationId xmlns:a16="http://schemas.microsoft.com/office/drawing/2014/main" id="{13926CB4-A34F-08F1-2AD2-CB2EE7C9F57B}"/>
              </a:ext>
            </a:extLst>
          </p:cNvPr>
          <p:cNvSpPr/>
          <p:nvPr/>
        </p:nvSpPr>
        <p:spPr>
          <a:xfrm>
            <a:off x="6214682" y="2464127"/>
            <a:ext cx="4871405"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Wiki page converted to </a:t>
            </a:r>
            <a:r>
              <a:rPr lang="en-US" dirty="0" err="1"/>
              <a:t>BeautifulSoup</a:t>
            </a:r>
            <a:r>
              <a:rPr lang="en-US" dirty="0"/>
              <a:t> object</a:t>
            </a:r>
          </a:p>
        </p:txBody>
      </p:sp>
      <p:sp>
        <p:nvSpPr>
          <p:cNvPr id="8" name="Rectangle 7">
            <a:extLst>
              <a:ext uri="{FF2B5EF4-FFF2-40B4-BE49-F238E27FC236}">
                <a16:creationId xmlns:a16="http://schemas.microsoft.com/office/drawing/2014/main" id="{6DA92468-9DA7-32C7-6F7D-A44646A2E76A}"/>
              </a:ext>
            </a:extLst>
          </p:cNvPr>
          <p:cNvSpPr/>
          <p:nvPr/>
        </p:nvSpPr>
        <p:spPr>
          <a:xfrm>
            <a:off x="6214682" y="3150695"/>
            <a:ext cx="4871405"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extracted from table using </a:t>
            </a:r>
            <a:r>
              <a:rPr lang="en-US" dirty="0" err="1"/>
              <a:t>BeautifulSoup</a:t>
            </a:r>
            <a:endParaRPr lang="en-US" dirty="0"/>
          </a:p>
        </p:txBody>
      </p:sp>
      <p:sp>
        <p:nvSpPr>
          <p:cNvPr id="9" name="Rectangle 8">
            <a:extLst>
              <a:ext uri="{FF2B5EF4-FFF2-40B4-BE49-F238E27FC236}">
                <a16:creationId xmlns:a16="http://schemas.microsoft.com/office/drawing/2014/main" id="{7159A77B-E4D6-EB0A-4A1A-339B14F8494C}"/>
              </a:ext>
            </a:extLst>
          </p:cNvPr>
          <p:cNvSpPr/>
          <p:nvPr/>
        </p:nvSpPr>
        <p:spPr>
          <a:xfrm>
            <a:off x="6214682" y="3836218"/>
            <a:ext cx="4871405"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saved to a data frame</a:t>
            </a:r>
          </a:p>
        </p:txBody>
      </p:sp>
      <p:sp>
        <p:nvSpPr>
          <p:cNvPr id="10" name="Rectangle 9">
            <a:extLst>
              <a:ext uri="{FF2B5EF4-FFF2-40B4-BE49-F238E27FC236}">
                <a16:creationId xmlns:a16="http://schemas.microsoft.com/office/drawing/2014/main" id="{307072B5-4952-80A1-2A6B-543395BEB443}"/>
              </a:ext>
            </a:extLst>
          </p:cNvPr>
          <p:cNvSpPr/>
          <p:nvPr/>
        </p:nvSpPr>
        <p:spPr>
          <a:xfrm>
            <a:off x="6214682" y="4521741"/>
            <a:ext cx="4871405"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cleaned and reformatted</a:t>
            </a:r>
          </a:p>
        </p:txBody>
      </p:sp>
      <p:sp>
        <p:nvSpPr>
          <p:cNvPr id="14" name="Rectangle 13">
            <a:extLst>
              <a:ext uri="{FF2B5EF4-FFF2-40B4-BE49-F238E27FC236}">
                <a16:creationId xmlns:a16="http://schemas.microsoft.com/office/drawing/2014/main" id="{4FFB5C56-8EAA-9032-EC62-FBBCE5E880DC}"/>
              </a:ext>
            </a:extLst>
          </p:cNvPr>
          <p:cNvSpPr/>
          <p:nvPr/>
        </p:nvSpPr>
        <p:spPr>
          <a:xfrm>
            <a:off x="6214682" y="5207264"/>
            <a:ext cx="4871405" cy="45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saved to a CSV file</a:t>
            </a:r>
          </a:p>
        </p:txBody>
      </p:sp>
      <p:sp>
        <p:nvSpPr>
          <p:cNvPr id="15" name="TextBox 14">
            <a:extLst>
              <a:ext uri="{FF2B5EF4-FFF2-40B4-BE49-F238E27FC236}">
                <a16:creationId xmlns:a16="http://schemas.microsoft.com/office/drawing/2014/main" id="{DB181248-278F-4350-0FE3-4C5FC97188C7}"/>
              </a:ext>
            </a:extLst>
          </p:cNvPr>
          <p:cNvSpPr txBox="1"/>
          <p:nvPr/>
        </p:nvSpPr>
        <p:spPr>
          <a:xfrm>
            <a:off x="987228" y="6166950"/>
            <a:ext cx="8850628" cy="276999"/>
          </a:xfrm>
          <a:prstGeom prst="rect">
            <a:avLst/>
          </a:prstGeom>
          <a:noFill/>
        </p:spPr>
        <p:txBody>
          <a:bodyPr wrap="none" rtlCol="0">
            <a:spAutoFit/>
          </a:bodyPr>
          <a:lstStyle/>
          <a:p>
            <a:r>
              <a:rPr lang="en-US" sz="1200" dirty="0"/>
              <a:t>https://</a:t>
            </a:r>
            <a:r>
              <a:rPr lang="en-US" sz="1200" dirty="0" err="1"/>
              <a:t>github.com</a:t>
            </a:r>
            <a:r>
              <a:rPr lang="en-US" sz="1200" dirty="0"/>
              <a:t>/hhung01/data-science-capstone/blob/main/</a:t>
            </a:r>
            <a:r>
              <a:rPr lang="en-US" sz="1200" dirty="0" err="1"/>
              <a:t>notebooks_and_data</a:t>
            </a:r>
            <a:r>
              <a:rPr lang="en-US" sz="1200" dirty="0"/>
              <a:t>/Week_1_lab_2_jupyter-labs-webscraping.final.ipynb</a:t>
            </a:r>
          </a:p>
        </p:txBody>
      </p:sp>
      <p:cxnSp>
        <p:nvCxnSpPr>
          <p:cNvPr id="17" name="Straight Arrow Connector 16">
            <a:extLst>
              <a:ext uri="{FF2B5EF4-FFF2-40B4-BE49-F238E27FC236}">
                <a16:creationId xmlns:a16="http://schemas.microsoft.com/office/drawing/2014/main" id="{5C352D68-2521-3D0A-4EA9-1D93FCB1CB5A}"/>
              </a:ext>
            </a:extLst>
          </p:cNvPr>
          <p:cNvCxnSpPr>
            <a:stCxn id="5" idx="2"/>
            <a:endCxn id="7" idx="0"/>
          </p:cNvCxnSpPr>
          <p:nvPr/>
        </p:nvCxnSpPr>
        <p:spPr>
          <a:xfrm flipH="1">
            <a:off x="8650385" y="2233405"/>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73088DBD-A028-BB2A-3911-80EC23BA3E28}"/>
              </a:ext>
            </a:extLst>
          </p:cNvPr>
          <p:cNvCxnSpPr/>
          <p:nvPr/>
        </p:nvCxnSpPr>
        <p:spPr>
          <a:xfrm flipH="1">
            <a:off x="8650384" y="2909719"/>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BB730A75-97BF-693E-EB90-7A6EEEC16B99}"/>
              </a:ext>
            </a:extLst>
          </p:cNvPr>
          <p:cNvCxnSpPr/>
          <p:nvPr/>
        </p:nvCxnSpPr>
        <p:spPr>
          <a:xfrm flipH="1">
            <a:off x="8650384" y="3586033"/>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22A47FAF-B5D9-A483-2EAB-13DD05AD7E89}"/>
              </a:ext>
            </a:extLst>
          </p:cNvPr>
          <p:cNvCxnSpPr/>
          <p:nvPr/>
        </p:nvCxnSpPr>
        <p:spPr>
          <a:xfrm flipH="1">
            <a:off x="8650384" y="4278092"/>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29519042-ADEB-9013-9EF6-2DFE35E86C10}"/>
              </a:ext>
            </a:extLst>
          </p:cNvPr>
          <p:cNvCxnSpPr/>
          <p:nvPr/>
        </p:nvCxnSpPr>
        <p:spPr>
          <a:xfrm flipH="1">
            <a:off x="8650384" y="4984120"/>
            <a:ext cx="1" cy="230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2358</TotalTime>
  <Words>4286</Words>
  <Application>Microsoft Macintosh PowerPoint</Application>
  <PresentationFormat>Widescreen</PresentationFormat>
  <Paragraphs>445</Paragraphs>
  <Slides>50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Abadi</vt:lpstr>
      <vt:lpstr>Arial</vt:lpstr>
      <vt:lpstr>Calibri</vt:lpstr>
      <vt:lpstr>Calibri Light</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Han Hung</cp:lastModifiedBy>
  <cp:revision>228</cp:revision>
  <dcterms:created xsi:type="dcterms:W3CDTF">2021-04-29T18:58:34Z</dcterms:created>
  <dcterms:modified xsi:type="dcterms:W3CDTF">2023-10-28T05:54:27Z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